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4"/>
    <p:sldMasterId id="2147483836" r:id="rId5"/>
  </p:sldMasterIdLst>
  <p:notesMasterIdLst>
    <p:notesMasterId r:id="rId42"/>
  </p:notesMasterIdLst>
  <p:handoutMasterIdLst>
    <p:handoutMasterId r:id="rId43"/>
  </p:handoutMasterIdLst>
  <p:sldIdLst>
    <p:sldId id="322" r:id="rId6"/>
    <p:sldId id="3105" r:id="rId7"/>
    <p:sldId id="3103" r:id="rId8"/>
    <p:sldId id="836" r:id="rId9"/>
    <p:sldId id="860" r:id="rId10"/>
    <p:sldId id="861" r:id="rId11"/>
    <p:sldId id="862" r:id="rId12"/>
    <p:sldId id="886" r:id="rId13"/>
    <p:sldId id="887" r:id="rId14"/>
    <p:sldId id="2622" r:id="rId15"/>
    <p:sldId id="2041" r:id="rId16"/>
    <p:sldId id="733" r:id="rId17"/>
    <p:sldId id="2976" r:id="rId18"/>
    <p:sldId id="2886" r:id="rId19"/>
    <p:sldId id="2030" r:id="rId20"/>
    <p:sldId id="2029" r:id="rId21"/>
    <p:sldId id="2031" r:id="rId22"/>
    <p:sldId id="3028" r:id="rId23"/>
    <p:sldId id="3090" r:id="rId24"/>
    <p:sldId id="921" r:id="rId25"/>
    <p:sldId id="781" r:id="rId26"/>
    <p:sldId id="927" r:id="rId27"/>
    <p:sldId id="2518" r:id="rId28"/>
    <p:sldId id="930" r:id="rId29"/>
    <p:sldId id="873" r:id="rId30"/>
    <p:sldId id="928" r:id="rId31"/>
    <p:sldId id="929" r:id="rId32"/>
    <p:sldId id="2807" r:id="rId33"/>
    <p:sldId id="872" r:id="rId34"/>
    <p:sldId id="1972" r:id="rId35"/>
    <p:sldId id="3104" r:id="rId36"/>
    <p:sldId id="3093" r:id="rId37"/>
    <p:sldId id="1282" r:id="rId38"/>
    <p:sldId id="3098" r:id="rId39"/>
    <p:sldId id="3099" r:id="rId40"/>
    <p:sldId id="3096" r:id="rId4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9B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2" d="100"/>
          <a:sy n="62" d="100"/>
        </p:scale>
        <p:origin x="804" y="2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329" cy="463696"/>
          </a:xfrm>
          <a:prstGeom prst="rect">
            <a:avLst/>
          </a:prstGeom>
        </p:spPr>
        <p:txBody>
          <a:bodyPr vert="horz" lIns="90763" tIns="45382" rIns="90763" bIns="45382" rtlCol="0"/>
          <a:lstStyle>
            <a:lvl1pPr algn="l">
              <a:defRPr sz="1200"/>
            </a:lvl1pPr>
          </a:lstStyle>
          <a:p>
            <a:endParaRPr lang="en-US"/>
          </a:p>
        </p:txBody>
      </p:sp>
      <p:sp>
        <p:nvSpPr>
          <p:cNvPr id="3" name="Date Placeholder 2"/>
          <p:cNvSpPr>
            <a:spLocks noGrp="1"/>
          </p:cNvSpPr>
          <p:nvPr>
            <p:ph type="dt" sz="quarter" idx="1"/>
          </p:nvPr>
        </p:nvSpPr>
        <p:spPr>
          <a:xfrm>
            <a:off x="3936173" y="1"/>
            <a:ext cx="3012329" cy="463696"/>
          </a:xfrm>
          <a:prstGeom prst="rect">
            <a:avLst/>
          </a:prstGeom>
        </p:spPr>
        <p:txBody>
          <a:bodyPr vert="horz" lIns="90763" tIns="45382" rIns="90763" bIns="45382" rtlCol="0"/>
          <a:lstStyle>
            <a:lvl1pPr algn="r">
              <a:defRPr sz="1200"/>
            </a:lvl1pPr>
          </a:lstStyle>
          <a:p>
            <a:fld id="{C0659339-66FC-41E2-B0DE-9239BBB3E399}" type="datetimeFigureOut">
              <a:rPr lang="en-US" smtClean="0"/>
              <a:t>10/9/2020</a:t>
            </a:fld>
            <a:endParaRPr lang="en-US"/>
          </a:p>
        </p:txBody>
      </p:sp>
      <p:sp>
        <p:nvSpPr>
          <p:cNvPr id="4" name="Footer Placeholder 3"/>
          <p:cNvSpPr>
            <a:spLocks noGrp="1"/>
          </p:cNvSpPr>
          <p:nvPr>
            <p:ph type="ftr" sz="quarter" idx="2"/>
          </p:nvPr>
        </p:nvSpPr>
        <p:spPr>
          <a:xfrm>
            <a:off x="0" y="8772379"/>
            <a:ext cx="3012329" cy="463696"/>
          </a:xfrm>
          <a:prstGeom prst="rect">
            <a:avLst/>
          </a:prstGeom>
        </p:spPr>
        <p:txBody>
          <a:bodyPr vert="horz" lIns="90763" tIns="45382" rIns="90763" bIns="45382" rtlCol="0" anchor="b"/>
          <a:lstStyle>
            <a:lvl1pPr algn="l">
              <a:defRPr sz="1200"/>
            </a:lvl1pPr>
          </a:lstStyle>
          <a:p>
            <a:endParaRPr lang="en-US"/>
          </a:p>
        </p:txBody>
      </p:sp>
      <p:sp>
        <p:nvSpPr>
          <p:cNvPr id="5" name="Slide Number Placeholder 4"/>
          <p:cNvSpPr>
            <a:spLocks noGrp="1"/>
          </p:cNvSpPr>
          <p:nvPr>
            <p:ph type="sldNum" sz="quarter" idx="3"/>
          </p:nvPr>
        </p:nvSpPr>
        <p:spPr>
          <a:xfrm>
            <a:off x="3936173" y="8772379"/>
            <a:ext cx="3012329" cy="463696"/>
          </a:xfrm>
          <a:prstGeom prst="rect">
            <a:avLst/>
          </a:prstGeom>
        </p:spPr>
        <p:txBody>
          <a:bodyPr vert="horz" lIns="90763" tIns="45382" rIns="90763" bIns="45382" rtlCol="0" anchor="b"/>
          <a:lstStyle>
            <a:lvl1pPr algn="r">
              <a:defRPr sz="1200"/>
            </a:lvl1pPr>
          </a:lstStyle>
          <a:p>
            <a:fld id="{D4154A77-12F6-4A7F-8042-000C05B02B7E}" type="slidenum">
              <a:rPr lang="en-US" smtClean="0"/>
              <a:t>‹#›</a:t>
            </a:fld>
            <a:endParaRPr lang="en-US"/>
          </a:p>
        </p:txBody>
      </p:sp>
    </p:spTree>
    <p:extLst>
      <p:ext uri="{BB962C8B-B14F-4D97-AF65-F5344CB8AC3E}">
        <p14:creationId xmlns:p14="http://schemas.microsoft.com/office/powerpoint/2010/main" val="4134485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87" tIns="46244" rIns="92487" bIns="46244" rtlCol="0"/>
          <a:lstStyle>
            <a:lvl1pPr algn="r">
              <a:defRPr sz="1200"/>
            </a:lvl1pPr>
          </a:lstStyle>
          <a:p>
            <a:fld id="{876C3A49-3995-4A5D-BDDB-3DBBBE71D44D}" type="datetimeFigureOut">
              <a:rPr lang="en-US" smtClean="0"/>
              <a:t>10/9/2020</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2487" tIns="46244" rIns="92487" bIns="46244" rtlCol="0" anchor="b"/>
          <a:lstStyle>
            <a:lvl1pPr algn="r">
              <a:defRPr sz="1200"/>
            </a:lvl1pPr>
          </a:lstStyle>
          <a:p>
            <a:fld id="{2BFD8479-05BB-4505-93BE-3C2AF963D3DE}" type="slidenum">
              <a:rPr lang="en-US" smtClean="0"/>
              <a:t>‹#›</a:t>
            </a:fld>
            <a:endParaRPr lang="en-US"/>
          </a:p>
        </p:txBody>
      </p:sp>
    </p:spTree>
    <p:extLst>
      <p:ext uri="{BB962C8B-B14F-4D97-AF65-F5344CB8AC3E}">
        <p14:creationId xmlns:p14="http://schemas.microsoft.com/office/powerpoint/2010/main" val="167910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916">
              <a:defRPr/>
            </a:pPr>
            <a:fld id="{C59C2ECF-A8E6-46CB-AE79-45D07C1A29F3}" type="slidenum">
              <a:rPr lang="en-US" sz="1800">
                <a:solidFill>
                  <a:prstClr val="black"/>
                </a:solidFill>
                <a:latin typeface="Calibri"/>
              </a:rPr>
              <a:pPr defTabSz="924916">
                <a:defRPr/>
              </a:pPr>
              <a:t>1</a:t>
            </a:fld>
            <a:endParaRPr lang="en-US" sz="1800" dirty="0">
              <a:solidFill>
                <a:prstClr val="black"/>
              </a:solidFill>
              <a:latin typeface="Calibri"/>
            </a:endParaRPr>
          </a:p>
        </p:txBody>
      </p:sp>
    </p:spTree>
    <p:extLst>
      <p:ext uri="{BB962C8B-B14F-4D97-AF65-F5344CB8AC3E}">
        <p14:creationId xmlns:p14="http://schemas.microsoft.com/office/powerpoint/2010/main" val="290857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025573" y="8919540"/>
            <a:ext cx="3078950" cy="4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5" tIns="46991" rIns="93975" bIns="46991" anchor="b"/>
          <a:lstStyle>
            <a:lvl1pPr defTabSz="920750" eaLnBrk="0" hangingPunct="0">
              <a:defRPr>
                <a:solidFill>
                  <a:schemeClr val="tx1"/>
                </a:solidFill>
                <a:latin typeface="Arial" charset="0"/>
              </a:defRPr>
            </a:lvl1pPr>
            <a:lvl2pPr marL="742950" indent="-285750" defTabSz="920750" eaLnBrk="0" hangingPunct="0">
              <a:defRPr>
                <a:solidFill>
                  <a:schemeClr val="tx1"/>
                </a:solidFill>
                <a:latin typeface="Arial" charset="0"/>
              </a:defRPr>
            </a:lvl2pPr>
            <a:lvl3pPr marL="1143000" indent="-228600" defTabSz="920750" eaLnBrk="0" hangingPunct="0">
              <a:defRPr>
                <a:solidFill>
                  <a:schemeClr val="tx1"/>
                </a:solidFill>
                <a:latin typeface="Arial" charset="0"/>
              </a:defRPr>
            </a:lvl3pPr>
            <a:lvl4pPr marL="1600200" indent="-228600" defTabSz="920750" eaLnBrk="0" hangingPunct="0">
              <a:defRPr>
                <a:solidFill>
                  <a:schemeClr val="tx1"/>
                </a:solidFill>
                <a:latin typeface="Arial" charset="0"/>
              </a:defRPr>
            </a:lvl4pPr>
            <a:lvl5pPr marL="2057400" indent="-228600" defTabSz="920750" eaLnBrk="0" hangingPunct="0">
              <a:defRPr>
                <a:solidFill>
                  <a:schemeClr val="tx1"/>
                </a:solidFill>
                <a:latin typeface="Arial" charset="0"/>
              </a:defRPr>
            </a:lvl5pPr>
            <a:lvl6pPr marL="2514600" indent="-228600" defTabSz="920750" eaLnBrk="0" fontAlgn="base" hangingPunct="0">
              <a:spcBef>
                <a:spcPct val="0"/>
              </a:spcBef>
              <a:spcAft>
                <a:spcPct val="0"/>
              </a:spcAft>
              <a:defRPr>
                <a:solidFill>
                  <a:schemeClr val="tx1"/>
                </a:solidFill>
                <a:latin typeface="Arial" charset="0"/>
              </a:defRPr>
            </a:lvl6pPr>
            <a:lvl7pPr marL="2971800" indent="-228600" defTabSz="920750" eaLnBrk="0" fontAlgn="base" hangingPunct="0">
              <a:spcBef>
                <a:spcPct val="0"/>
              </a:spcBef>
              <a:spcAft>
                <a:spcPct val="0"/>
              </a:spcAft>
              <a:defRPr>
                <a:solidFill>
                  <a:schemeClr val="tx1"/>
                </a:solidFill>
                <a:latin typeface="Arial" charset="0"/>
              </a:defRPr>
            </a:lvl7pPr>
            <a:lvl8pPr marL="3429000" indent="-228600" defTabSz="920750" eaLnBrk="0" fontAlgn="base" hangingPunct="0">
              <a:spcBef>
                <a:spcPct val="0"/>
              </a:spcBef>
              <a:spcAft>
                <a:spcPct val="0"/>
              </a:spcAft>
              <a:defRPr>
                <a:solidFill>
                  <a:schemeClr val="tx1"/>
                </a:solidFill>
                <a:latin typeface="Arial" charset="0"/>
              </a:defRPr>
            </a:lvl8pPr>
            <a:lvl9pPr marL="3886200" indent="-228600" defTabSz="92075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4374F06B-20B2-421C-B2E5-2B783CAF87CD}" type="slidenum">
              <a:rPr lang="en-US" sz="1200">
                <a:solidFill>
                  <a:prstClr val="black"/>
                </a:solidFill>
                <a:latin typeface="Times New Roman" pitchFamily="18" charset="0"/>
              </a:rPr>
              <a:pPr algn="r" eaLnBrk="1" fontAlgn="base" hangingPunct="1">
                <a:spcBef>
                  <a:spcPct val="0"/>
                </a:spcBef>
                <a:spcAft>
                  <a:spcPct val="0"/>
                </a:spcAft>
              </a:pPr>
              <a:t>12</a:t>
            </a:fld>
            <a:endParaRPr lang="en-US" sz="1200">
              <a:solidFill>
                <a:prstClr val="black"/>
              </a:solidFill>
              <a:latin typeface="Times New Roman" pitchFamily="18" charset="0"/>
            </a:endParaRPr>
          </a:p>
        </p:txBody>
      </p:sp>
      <p:sp>
        <p:nvSpPr>
          <p:cNvPr id="48131" name="Rectangle 2"/>
          <p:cNvSpPr>
            <a:spLocks noGrp="1" noRot="1" noChangeAspect="1" noChangeArrowheads="1" noTextEdit="1"/>
          </p:cNvSpPr>
          <p:nvPr>
            <p:ph type="sldImg"/>
          </p:nvPr>
        </p:nvSpPr>
        <p:spPr>
          <a:xfrm>
            <a:off x="422275" y="703263"/>
            <a:ext cx="6259513" cy="3522662"/>
          </a:xfrm>
          <a:ln/>
        </p:spPr>
      </p:sp>
      <p:sp>
        <p:nvSpPr>
          <p:cNvPr id="48132" name="Rectangle 3"/>
          <p:cNvSpPr>
            <a:spLocks noGrp="1" noChangeArrowheads="1"/>
          </p:cNvSpPr>
          <p:nvPr>
            <p:ph type="body" idx="1"/>
          </p:nvPr>
        </p:nvSpPr>
        <p:spPr>
          <a:xfrm>
            <a:off x="948248" y="4460580"/>
            <a:ext cx="5208031" cy="42261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5" tIns="46991" rIns="93975" bIns="46991"/>
          <a:lstStyle/>
          <a:p>
            <a:pPr defTabSz="924879">
              <a:defRPr/>
            </a:pPr>
            <a:r>
              <a:rPr lang="en-US" baseline="0" dirty="0"/>
              <a:t>C</a:t>
            </a:r>
            <a:r>
              <a:rPr lang="en-US" dirty="0"/>
              <a:t>BC was founded in 1933 with 1 tank barge, the CBC-1. The name ‘Canal Barge’ comes from the area of operation in the early years when we primarily moved gasoline along the canal system in New Orleans. As we have grown, we continue to focus on areas that our people can truly make a difference.</a:t>
            </a:r>
          </a:p>
          <a:p>
            <a:endParaRPr lang="en-US" dirty="0"/>
          </a:p>
        </p:txBody>
      </p:sp>
      <p:sp>
        <p:nvSpPr>
          <p:cNvPr id="4813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25" eaLnBrk="0" hangingPunct="0">
              <a:defRPr>
                <a:solidFill>
                  <a:schemeClr val="tx1"/>
                </a:solidFill>
                <a:latin typeface="Arial" charset="0"/>
              </a:defRPr>
            </a:lvl1pPr>
            <a:lvl2pPr marL="758325" indent="-291664" defTabSz="941425" eaLnBrk="0" hangingPunct="0">
              <a:defRPr>
                <a:solidFill>
                  <a:schemeClr val="tx1"/>
                </a:solidFill>
                <a:latin typeface="Arial" charset="0"/>
              </a:defRPr>
            </a:lvl2pPr>
            <a:lvl3pPr marL="1166653" indent="-233329" defTabSz="941425" eaLnBrk="0" hangingPunct="0">
              <a:defRPr>
                <a:solidFill>
                  <a:schemeClr val="tx1"/>
                </a:solidFill>
                <a:latin typeface="Arial" charset="0"/>
              </a:defRPr>
            </a:lvl3pPr>
            <a:lvl4pPr marL="1633314" indent="-233329" defTabSz="941425" eaLnBrk="0" hangingPunct="0">
              <a:defRPr>
                <a:solidFill>
                  <a:schemeClr val="tx1"/>
                </a:solidFill>
                <a:latin typeface="Arial" charset="0"/>
              </a:defRPr>
            </a:lvl4pPr>
            <a:lvl5pPr marL="2099977" indent="-233329" defTabSz="941425" eaLnBrk="0" hangingPunct="0">
              <a:defRPr>
                <a:solidFill>
                  <a:schemeClr val="tx1"/>
                </a:solidFill>
                <a:latin typeface="Arial" charset="0"/>
              </a:defRPr>
            </a:lvl5pPr>
            <a:lvl6pPr marL="2566639" indent="-233329" defTabSz="941425" eaLnBrk="0" fontAlgn="base" hangingPunct="0">
              <a:spcBef>
                <a:spcPct val="0"/>
              </a:spcBef>
              <a:spcAft>
                <a:spcPct val="0"/>
              </a:spcAft>
              <a:defRPr>
                <a:solidFill>
                  <a:schemeClr val="tx1"/>
                </a:solidFill>
                <a:latin typeface="Arial" charset="0"/>
              </a:defRPr>
            </a:lvl6pPr>
            <a:lvl7pPr marL="3033300" indent="-233329" defTabSz="941425" eaLnBrk="0" fontAlgn="base" hangingPunct="0">
              <a:spcBef>
                <a:spcPct val="0"/>
              </a:spcBef>
              <a:spcAft>
                <a:spcPct val="0"/>
              </a:spcAft>
              <a:defRPr>
                <a:solidFill>
                  <a:schemeClr val="tx1"/>
                </a:solidFill>
                <a:latin typeface="Arial" charset="0"/>
              </a:defRPr>
            </a:lvl7pPr>
            <a:lvl8pPr marL="3499962" indent="-233329" defTabSz="941425" eaLnBrk="0" fontAlgn="base" hangingPunct="0">
              <a:spcBef>
                <a:spcPct val="0"/>
              </a:spcBef>
              <a:spcAft>
                <a:spcPct val="0"/>
              </a:spcAft>
              <a:defRPr>
                <a:solidFill>
                  <a:schemeClr val="tx1"/>
                </a:solidFill>
                <a:latin typeface="Arial" charset="0"/>
              </a:defRPr>
            </a:lvl8pPr>
            <a:lvl9pPr marL="3966624" indent="-233329" defTabSz="941425" eaLnBrk="0" fontAlgn="base" hangingPunct="0">
              <a:spcBef>
                <a:spcPct val="0"/>
              </a:spcBef>
              <a:spcAft>
                <a:spcPct val="0"/>
              </a:spcAft>
              <a:defRPr>
                <a:solidFill>
                  <a:schemeClr val="tx1"/>
                </a:solidFill>
                <a:latin typeface="Arial" charset="0"/>
              </a:defRPr>
            </a:lvl9pPr>
          </a:lstStyle>
          <a:p>
            <a:pPr eaLnBrk="1" hangingPunct="1"/>
            <a:r>
              <a:rPr lang="en-US">
                <a:solidFill>
                  <a:prstClr val="black"/>
                </a:solidFill>
              </a:rPr>
              <a:t>S:\PRESENT\Core Presentations\Freeman Days_2012_HEC Draft.pptx</a:t>
            </a:r>
          </a:p>
        </p:txBody>
      </p:sp>
      <p:sp>
        <p:nvSpPr>
          <p:cNvPr id="2" name="Date Placeholder 1"/>
          <p:cNvSpPr>
            <a:spLocks noGrp="1"/>
          </p:cNvSpPr>
          <p:nvPr>
            <p:ph type="dt" idx="10"/>
          </p:nvPr>
        </p:nvSpPr>
        <p:spPr/>
        <p:txBody>
          <a:bodyPr/>
          <a:lstStyle/>
          <a:p>
            <a:fld id="{8A590897-6636-46E3-8B47-5694765A8EC6}" type="datetime1">
              <a:rPr lang="en-US" smtClean="0"/>
              <a:t>10/9/2020</a:t>
            </a:fld>
            <a:endParaRPr lang="en-US"/>
          </a:p>
        </p:txBody>
      </p:sp>
    </p:spTree>
    <p:extLst>
      <p:ext uri="{BB962C8B-B14F-4D97-AF65-F5344CB8AC3E}">
        <p14:creationId xmlns:p14="http://schemas.microsoft.com/office/powerpoint/2010/main" val="226876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45B618AE-7C63-4F58-8B0A-35AC238AFC87}" type="slidenum">
              <a:rPr lang="en-US">
                <a:solidFill>
                  <a:prstClr val="black"/>
                </a:solidFill>
                <a:latin typeface="Calibri" panose="020F0502020204030204"/>
              </a:rPr>
              <a:pPr defTabSz="924916">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762967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successful relations create lasting value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9AB07-63E9-47B6-9B6E-B6018780F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297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marL="0" marR="0" lvl="0" indent="0" algn="r" defTabSz="918071" rtl="0" eaLnBrk="1" fontAlgn="auto" latinLnBrk="0" hangingPunct="1">
              <a:lnSpc>
                <a:spcPct val="100000"/>
              </a:lnSpc>
              <a:spcBef>
                <a:spcPts val="0"/>
              </a:spcBef>
              <a:spcAft>
                <a:spcPts val="0"/>
              </a:spcAft>
              <a:buClrTx/>
              <a:buSzTx/>
              <a:buFontTx/>
              <a:buNone/>
              <a:tabLst/>
              <a:defRPr/>
            </a:pPr>
            <a:fld id="{A8DAC4EA-A2ED-4B82-86F9-AB64097E816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8071"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87778" name="Rectangle 2"/>
          <p:cNvSpPr>
            <a:spLocks noGrp="1" noRot="1" noChangeAspect="1" noChangeArrowheads="1" noTextEdit="1"/>
          </p:cNvSpPr>
          <p:nvPr>
            <p:ph type="sldImg"/>
          </p:nvPr>
        </p:nvSpPr>
        <p:spPr>
          <a:xfrm>
            <a:off x="357188" y="690563"/>
            <a:ext cx="6148387" cy="3459162"/>
          </a:xfrm>
          <a:ln/>
        </p:spPr>
      </p:sp>
      <p:sp>
        <p:nvSpPr>
          <p:cNvPr id="587779" name="Rectangle 3"/>
          <p:cNvSpPr>
            <a:spLocks noGrp="1" noChangeArrowheads="1"/>
          </p:cNvSpPr>
          <p:nvPr>
            <p:ph type="body" idx="1"/>
          </p:nvPr>
        </p:nvSpPr>
        <p:spPr>
          <a:xfrm>
            <a:off x="913333" y="4402881"/>
            <a:ext cx="5028033" cy="4169885"/>
          </a:xfrm>
        </p:spPr>
        <p:txBody>
          <a:bodyPr/>
          <a:lstStyle/>
          <a:p>
            <a:endParaRPr lang="en-US"/>
          </a:p>
        </p:txBody>
      </p:sp>
      <p:sp>
        <p:nvSpPr>
          <p:cNvPr id="2" name="Date Placeholder 1"/>
          <p:cNvSpPr>
            <a:spLocks noGrp="1"/>
          </p:cNvSpPr>
          <p:nvPr>
            <p:ph type="dt" idx="10"/>
          </p:nvPr>
        </p:nvSpPr>
        <p:spPr/>
        <p:txBody>
          <a:bodyPr/>
          <a:lstStyle/>
          <a:p>
            <a:pPr marL="0" marR="0" lvl="0" indent="0" algn="r" defTabSz="918071" rtl="0" eaLnBrk="1" fontAlgn="auto" latinLnBrk="0" hangingPunct="1">
              <a:lnSpc>
                <a:spcPct val="100000"/>
              </a:lnSpc>
              <a:spcBef>
                <a:spcPts val="0"/>
              </a:spcBef>
              <a:spcAft>
                <a:spcPts val="0"/>
              </a:spcAft>
              <a:buClrTx/>
              <a:buSzTx/>
              <a:buFontTx/>
              <a:buNone/>
              <a:tabLst/>
              <a:defRPr/>
            </a:pPr>
            <a:fld id="{E9455555-87AB-4633-8376-DDCEFC6AF37D}" type="datetime1">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8071" rtl="0" eaLnBrk="1" fontAlgn="auto" latinLnBrk="0" hangingPunct="1">
                <a:lnSpc>
                  <a:spcPct val="100000"/>
                </a:lnSpc>
                <a:spcBef>
                  <a:spcPts val="0"/>
                </a:spcBef>
                <a:spcAft>
                  <a:spcPts val="0"/>
                </a:spcAft>
                <a:buClrTx/>
                <a:buSzTx/>
                <a:buFontTx/>
                <a:buNone/>
                <a:tabLst/>
                <a:defRPr/>
              </a:pPr>
              <a:t>10/9/2020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53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618AE-7C63-4F58-8B0A-35AC238AFC87}" type="slidenum">
              <a:rPr lang="en-US" smtClean="0"/>
              <a:t>18</a:t>
            </a:fld>
            <a:endParaRPr lang="en-US" dirty="0"/>
          </a:p>
        </p:txBody>
      </p:sp>
    </p:spTree>
    <p:extLst>
      <p:ext uri="{BB962C8B-B14F-4D97-AF65-F5344CB8AC3E}">
        <p14:creationId xmlns:p14="http://schemas.microsoft.com/office/powerpoint/2010/main" val="364191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618AE-7C63-4F58-8B0A-35AC238AFC87}" type="slidenum">
              <a:rPr lang="en-US" smtClean="0"/>
              <a:t>19</a:t>
            </a:fld>
            <a:endParaRPr lang="en-US" dirty="0"/>
          </a:p>
        </p:txBody>
      </p:sp>
    </p:spTree>
    <p:extLst>
      <p:ext uri="{BB962C8B-B14F-4D97-AF65-F5344CB8AC3E}">
        <p14:creationId xmlns:p14="http://schemas.microsoft.com/office/powerpoint/2010/main" val="343341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040" eaLnBrk="0" hangingPunct="0">
              <a:defRPr>
                <a:solidFill>
                  <a:schemeClr val="tx1"/>
                </a:solidFill>
                <a:latin typeface="Arial" charset="0"/>
              </a:defRPr>
            </a:lvl1pPr>
            <a:lvl2pPr marL="733043" indent="-281939" defTabSz="910040" eaLnBrk="0" hangingPunct="0">
              <a:defRPr>
                <a:solidFill>
                  <a:schemeClr val="tx1"/>
                </a:solidFill>
                <a:latin typeface="Arial" charset="0"/>
              </a:defRPr>
            </a:lvl2pPr>
            <a:lvl3pPr marL="1127759" indent="-225550" defTabSz="910040" eaLnBrk="0" hangingPunct="0">
              <a:defRPr>
                <a:solidFill>
                  <a:schemeClr val="tx1"/>
                </a:solidFill>
                <a:latin typeface="Arial" charset="0"/>
              </a:defRPr>
            </a:lvl3pPr>
            <a:lvl4pPr marL="1578861" indent="-225550" defTabSz="910040" eaLnBrk="0" hangingPunct="0">
              <a:defRPr>
                <a:solidFill>
                  <a:schemeClr val="tx1"/>
                </a:solidFill>
                <a:latin typeface="Arial" charset="0"/>
              </a:defRPr>
            </a:lvl4pPr>
            <a:lvl5pPr marL="2029965" indent="-225550" defTabSz="910040" eaLnBrk="0" hangingPunct="0">
              <a:defRPr>
                <a:solidFill>
                  <a:schemeClr val="tx1"/>
                </a:solidFill>
                <a:latin typeface="Arial" charset="0"/>
              </a:defRPr>
            </a:lvl5pPr>
            <a:lvl6pPr marL="2481070" indent="-225550" defTabSz="910040" eaLnBrk="0" fontAlgn="base" hangingPunct="0">
              <a:spcBef>
                <a:spcPct val="0"/>
              </a:spcBef>
              <a:spcAft>
                <a:spcPct val="0"/>
              </a:spcAft>
              <a:defRPr>
                <a:solidFill>
                  <a:schemeClr val="tx1"/>
                </a:solidFill>
                <a:latin typeface="Arial" charset="0"/>
              </a:defRPr>
            </a:lvl6pPr>
            <a:lvl7pPr marL="2932173" indent="-225550" defTabSz="910040" eaLnBrk="0" fontAlgn="base" hangingPunct="0">
              <a:spcBef>
                <a:spcPct val="0"/>
              </a:spcBef>
              <a:spcAft>
                <a:spcPct val="0"/>
              </a:spcAft>
              <a:defRPr>
                <a:solidFill>
                  <a:schemeClr val="tx1"/>
                </a:solidFill>
                <a:latin typeface="Arial" charset="0"/>
              </a:defRPr>
            </a:lvl7pPr>
            <a:lvl8pPr marL="3383276" indent="-225550" defTabSz="910040" eaLnBrk="0" fontAlgn="base" hangingPunct="0">
              <a:spcBef>
                <a:spcPct val="0"/>
              </a:spcBef>
              <a:spcAft>
                <a:spcPct val="0"/>
              </a:spcAft>
              <a:defRPr>
                <a:solidFill>
                  <a:schemeClr val="tx1"/>
                </a:solidFill>
                <a:latin typeface="Arial" charset="0"/>
              </a:defRPr>
            </a:lvl8pPr>
            <a:lvl9pPr marL="3834382" indent="-225550" defTabSz="910040" eaLnBrk="0" fontAlgn="base" hangingPunct="0">
              <a:spcBef>
                <a:spcPct val="0"/>
              </a:spcBef>
              <a:spcAft>
                <a:spcPct val="0"/>
              </a:spcAft>
              <a:defRPr>
                <a:solidFill>
                  <a:schemeClr val="tx1"/>
                </a:solidFill>
                <a:latin typeface="Arial" charset="0"/>
              </a:defRPr>
            </a:lvl9pPr>
          </a:lstStyle>
          <a:p>
            <a:pPr eaLnBrk="1" hangingPunct="1">
              <a:defRPr/>
            </a:pPr>
            <a:fld id="{D15FB2F6-E19E-40AA-B8BF-CE388BCBE1AD}" type="slidenum">
              <a:rPr lang="en-US">
                <a:solidFill>
                  <a:prstClr val="black"/>
                </a:solidFill>
              </a:rPr>
              <a:pPr eaLnBrk="1" hangingPunct="1">
                <a:defRPr/>
              </a:pPr>
              <a:t>20</a:t>
            </a:fld>
            <a:endParaRPr lang="en-US">
              <a:solidFill>
                <a:prstClr val="black"/>
              </a:solidFill>
            </a:endParaRPr>
          </a:p>
        </p:txBody>
      </p:sp>
      <p:sp>
        <p:nvSpPr>
          <p:cNvPr id="50179" name="Rectangle 2"/>
          <p:cNvSpPr>
            <a:spLocks noGrp="1" noRot="1" noChangeAspect="1" noChangeArrowheads="1" noTextEdit="1"/>
          </p:cNvSpPr>
          <p:nvPr>
            <p:ph type="sldImg"/>
          </p:nvPr>
        </p:nvSpPr>
        <p:spPr>
          <a:xfrm>
            <a:off x="376238" y="682625"/>
            <a:ext cx="6080125" cy="3421063"/>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044">
              <a:defRPr/>
            </a:pPr>
            <a:r>
              <a:rPr lang="en-US" dirty="0"/>
              <a:t>Liquid cargo services is our primary business line and constitutes the 3</a:t>
            </a:r>
            <a:r>
              <a:rPr lang="en-US" baseline="30000" dirty="0"/>
              <a:t>rd</a:t>
            </a:r>
            <a:r>
              <a:rPr lang="en-US" dirty="0"/>
              <a:t> largest tank barge fleet in the US. Combined with our growing towboat fleet, we are a dominant cargo carrier from the Gulf Coast to Midwest markets.</a:t>
            </a:r>
          </a:p>
          <a:p>
            <a:pPr eaLnBrk="1" hangingPunct="1"/>
            <a:endParaRPr lang="en-US" dirty="0"/>
          </a:p>
        </p:txBody>
      </p:sp>
      <p:sp>
        <p:nvSpPr>
          <p:cNvPr id="5018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040" eaLnBrk="0" hangingPunct="0">
              <a:defRPr>
                <a:solidFill>
                  <a:schemeClr val="tx1"/>
                </a:solidFill>
                <a:latin typeface="Arial" charset="0"/>
              </a:defRPr>
            </a:lvl1pPr>
            <a:lvl2pPr marL="733043" indent="-281939" defTabSz="910040" eaLnBrk="0" hangingPunct="0">
              <a:defRPr>
                <a:solidFill>
                  <a:schemeClr val="tx1"/>
                </a:solidFill>
                <a:latin typeface="Arial" charset="0"/>
              </a:defRPr>
            </a:lvl2pPr>
            <a:lvl3pPr marL="1127759" indent="-225550" defTabSz="910040" eaLnBrk="0" hangingPunct="0">
              <a:defRPr>
                <a:solidFill>
                  <a:schemeClr val="tx1"/>
                </a:solidFill>
                <a:latin typeface="Arial" charset="0"/>
              </a:defRPr>
            </a:lvl3pPr>
            <a:lvl4pPr marL="1578861" indent="-225550" defTabSz="910040" eaLnBrk="0" hangingPunct="0">
              <a:defRPr>
                <a:solidFill>
                  <a:schemeClr val="tx1"/>
                </a:solidFill>
                <a:latin typeface="Arial" charset="0"/>
              </a:defRPr>
            </a:lvl4pPr>
            <a:lvl5pPr marL="2029965" indent="-225550" defTabSz="910040" eaLnBrk="0" hangingPunct="0">
              <a:defRPr>
                <a:solidFill>
                  <a:schemeClr val="tx1"/>
                </a:solidFill>
                <a:latin typeface="Arial" charset="0"/>
              </a:defRPr>
            </a:lvl5pPr>
            <a:lvl6pPr marL="2481070" indent="-225550" defTabSz="910040" eaLnBrk="0" fontAlgn="base" hangingPunct="0">
              <a:spcBef>
                <a:spcPct val="0"/>
              </a:spcBef>
              <a:spcAft>
                <a:spcPct val="0"/>
              </a:spcAft>
              <a:defRPr>
                <a:solidFill>
                  <a:schemeClr val="tx1"/>
                </a:solidFill>
                <a:latin typeface="Arial" charset="0"/>
              </a:defRPr>
            </a:lvl6pPr>
            <a:lvl7pPr marL="2932173" indent="-225550" defTabSz="910040" eaLnBrk="0" fontAlgn="base" hangingPunct="0">
              <a:spcBef>
                <a:spcPct val="0"/>
              </a:spcBef>
              <a:spcAft>
                <a:spcPct val="0"/>
              </a:spcAft>
              <a:defRPr>
                <a:solidFill>
                  <a:schemeClr val="tx1"/>
                </a:solidFill>
                <a:latin typeface="Arial" charset="0"/>
              </a:defRPr>
            </a:lvl7pPr>
            <a:lvl8pPr marL="3383276" indent="-225550" defTabSz="910040" eaLnBrk="0" fontAlgn="base" hangingPunct="0">
              <a:spcBef>
                <a:spcPct val="0"/>
              </a:spcBef>
              <a:spcAft>
                <a:spcPct val="0"/>
              </a:spcAft>
              <a:defRPr>
                <a:solidFill>
                  <a:schemeClr val="tx1"/>
                </a:solidFill>
                <a:latin typeface="Arial" charset="0"/>
              </a:defRPr>
            </a:lvl8pPr>
            <a:lvl9pPr marL="3834382" indent="-225550" defTabSz="910040" eaLnBrk="0" fontAlgn="base" hangingPunct="0">
              <a:spcBef>
                <a:spcPct val="0"/>
              </a:spcBef>
              <a:spcAft>
                <a:spcPct val="0"/>
              </a:spcAft>
              <a:defRPr>
                <a:solidFill>
                  <a:schemeClr val="tx1"/>
                </a:solidFill>
                <a:latin typeface="Arial" charset="0"/>
              </a:defRPr>
            </a:lvl9pPr>
          </a:lstStyle>
          <a:p>
            <a:pPr eaLnBrk="1" hangingPunct="1">
              <a:defRPr/>
            </a:pPr>
            <a:r>
              <a:rPr lang="en-US">
                <a:solidFill>
                  <a:prstClr val="black"/>
                </a:solidFill>
              </a:rPr>
              <a:t>S:\PRESENT\Presentation to Navigators Ins_4.5.13</a:t>
            </a:r>
          </a:p>
        </p:txBody>
      </p:sp>
      <p:sp>
        <p:nvSpPr>
          <p:cNvPr id="2" name="Date Placeholder 1"/>
          <p:cNvSpPr>
            <a:spLocks noGrp="1"/>
          </p:cNvSpPr>
          <p:nvPr>
            <p:ph type="dt" idx="10"/>
          </p:nvPr>
        </p:nvSpPr>
        <p:spPr/>
        <p:txBody>
          <a:bodyPr/>
          <a:lstStyle/>
          <a:p>
            <a:pPr defTabSz="907633">
              <a:defRPr/>
            </a:pPr>
            <a:fld id="{AC602975-A5A1-4B5D-9B68-5D24F4015F27}" type="datetime1">
              <a:rPr lang="en-US">
                <a:solidFill>
                  <a:prstClr val="black"/>
                </a:solidFill>
                <a:latin typeface="Calibri"/>
              </a:rPr>
              <a:pPr defTabSz="907633">
                <a:defRPr/>
              </a:pPr>
              <a:t>10/9/2020</a:t>
            </a:fld>
            <a:endParaRPr lang="en-US">
              <a:solidFill>
                <a:prstClr val="black"/>
              </a:solidFill>
              <a:latin typeface="Calibri"/>
            </a:endParaRPr>
          </a:p>
        </p:txBody>
      </p:sp>
    </p:spTree>
    <p:extLst>
      <p:ext uri="{BB962C8B-B14F-4D97-AF65-F5344CB8AC3E}">
        <p14:creationId xmlns:p14="http://schemas.microsoft.com/office/powerpoint/2010/main" val="837869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902598" y="8716390"/>
            <a:ext cx="2986100" cy="45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7" tIns="45878" rIns="91757" bIns="45878" anchor="b"/>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algn="r" defTabSz="915513" eaLnBrk="1" fontAlgn="base" hangingPunct="1">
              <a:spcBef>
                <a:spcPct val="0"/>
              </a:spcBef>
              <a:spcAft>
                <a:spcPct val="0"/>
              </a:spcAft>
              <a:defRPr/>
            </a:pPr>
            <a:fld id="{F406294F-A850-4CB3-85C9-22DD00A03630}" type="slidenum">
              <a:rPr lang="en-US" sz="1200" kern="0">
                <a:solidFill>
                  <a:prstClr val="black"/>
                </a:solidFill>
              </a:rPr>
              <a:pPr algn="r" defTabSz="915513" eaLnBrk="1" fontAlgn="base" hangingPunct="1">
                <a:spcBef>
                  <a:spcPct val="0"/>
                </a:spcBef>
                <a:spcAft>
                  <a:spcPct val="0"/>
                </a:spcAft>
                <a:defRPr/>
              </a:pPr>
              <a:t>21</a:t>
            </a:fld>
            <a:endParaRPr lang="en-US" sz="1200" kern="0">
              <a:solidFill>
                <a:prstClr val="black"/>
              </a:solidFill>
            </a:endParaRPr>
          </a:p>
        </p:txBody>
      </p:sp>
      <p:sp>
        <p:nvSpPr>
          <p:cNvPr id="53251" name="Rectangle 2"/>
          <p:cNvSpPr>
            <a:spLocks noGrp="1" noRot="1" noChangeAspect="1" noChangeArrowheads="1" noTextEdit="1"/>
          </p:cNvSpPr>
          <p:nvPr>
            <p:ph type="sldImg"/>
          </p:nvPr>
        </p:nvSpPr>
        <p:spPr>
          <a:xfrm>
            <a:off x="388938" y="687388"/>
            <a:ext cx="6122987" cy="3444875"/>
          </a:xfrm>
          <a:ln/>
        </p:spPr>
      </p:sp>
      <p:sp>
        <p:nvSpPr>
          <p:cNvPr id="53252" name="Rectangle 3"/>
          <p:cNvSpPr>
            <a:spLocks noGrp="1" noChangeArrowheads="1"/>
          </p:cNvSpPr>
          <p:nvPr>
            <p:ph type="body" idx="1"/>
          </p:nvPr>
        </p:nvSpPr>
        <p:spPr>
          <a:xfrm>
            <a:off x="916498" y="4358986"/>
            <a:ext cx="5057281" cy="4129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Our</a:t>
            </a:r>
            <a:r>
              <a:rPr lang="en-US" baseline="0" dirty="0"/>
              <a:t> d</a:t>
            </a:r>
            <a:r>
              <a:rPr lang="en-US" dirty="0"/>
              <a:t>ry cargo</a:t>
            </a:r>
            <a:r>
              <a:rPr lang="en-US" baseline="0" dirty="0"/>
              <a:t> business line moves coal, rock and petroleum coke primarily along the Mississippi, Ohio, Tennessee and Cumberland Rivers. We typically seek long-term contracts to ensure the most efficient system.</a:t>
            </a:r>
            <a:endParaRPr lang="en-US" dirty="0"/>
          </a:p>
        </p:txBody>
      </p:sp>
      <p:sp>
        <p:nvSpPr>
          <p:cNvPr id="5325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824" eaLnBrk="0" hangingPunct="0">
              <a:defRPr>
                <a:solidFill>
                  <a:schemeClr val="tx1"/>
                </a:solidFill>
                <a:latin typeface="Arial" charset="0"/>
              </a:defRPr>
            </a:lvl1pPr>
            <a:lvl2pPr marL="738508" indent="-284041" defTabSz="916824" eaLnBrk="0" hangingPunct="0">
              <a:defRPr>
                <a:solidFill>
                  <a:schemeClr val="tx1"/>
                </a:solidFill>
                <a:latin typeface="Arial" charset="0"/>
              </a:defRPr>
            </a:lvl2pPr>
            <a:lvl3pPr marL="1136167" indent="-227232" defTabSz="916824" eaLnBrk="0" hangingPunct="0">
              <a:defRPr>
                <a:solidFill>
                  <a:schemeClr val="tx1"/>
                </a:solidFill>
                <a:latin typeface="Arial" charset="0"/>
              </a:defRPr>
            </a:lvl3pPr>
            <a:lvl4pPr marL="1590632" indent="-227232" defTabSz="916824" eaLnBrk="0" hangingPunct="0">
              <a:defRPr>
                <a:solidFill>
                  <a:schemeClr val="tx1"/>
                </a:solidFill>
                <a:latin typeface="Arial" charset="0"/>
              </a:defRPr>
            </a:lvl4pPr>
            <a:lvl5pPr marL="2045099" indent="-227232" defTabSz="916824" eaLnBrk="0" hangingPunct="0">
              <a:defRPr>
                <a:solidFill>
                  <a:schemeClr val="tx1"/>
                </a:solidFill>
                <a:latin typeface="Arial" charset="0"/>
              </a:defRPr>
            </a:lvl5pPr>
            <a:lvl6pPr marL="2499567" indent="-227232" defTabSz="916824" eaLnBrk="0" fontAlgn="base" hangingPunct="0">
              <a:spcBef>
                <a:spcPct val="0"/>
              </a:spcBef>
              <a:spcAft>
                <a:spcPct val="0"/>
              </a:spcAft>
              <a:defRPr>
                <a:solidFill>
                  <a:schemeClr val="tx1"/>
                </a:solidFill>
                <a:latin typeface="Arial" charset="0"/>
              </a:defRPr>
            </a:lvl6pPr>
            <a:lvl7pPr marL="2954033" indent="-227232" defTabSz="916824" eaLnBrk="0" fontAlgn="base" hangingPunct="0">
              <a:spcBef>
                <a:spcPct val="0"/>
              </a:spcBef>
              <a:spcAft>
                <a:spcPct val="0"/>
              </a:spcAft>
              <a:defRPr>
                <a:solidFill>
                  <a:schemeClr val="tx1"/>
                </a:solidFill>
                <a:latin typeface="Arial" charset="0"/>
              </a:defRPr>
            </a:lvl7pPr>
            <a:lvl8pPr marL="3408499" indent="-227232" defTabSz="916824" eaLnBrk="0" fontAlgn="base" hangingPunct="0">
              <a:spcBef>
                <a:spcPct val="0"/>
              </a:spcBef>
              <a:spcAft>
                <a:spcPct val="0"/>
              </a:spcAft>
              <a:defRPr>
                <a:solidFill>
                  <a:schemeClr val="tx1"/>
                </a:solidFill>
                <a:latin typeface="Arial" charset="0"/>
              </a:defRPr>
            </a:lvl8pPr>
            <a:lvl9pPr marL="3862968" indent="-227232" defTabSz="916824" eaLnBrk="0" fontAlgn="base" hangingPunct="0">
              <a:spcBef>
                <a:spcPct val="0"/>
              </a:spcBef>
              <a:spcAft>
                <a:spcPct val="0"/>
              </a:spcAft>
              <a:defRPr>
                <a:solidFill>
                  <a:schemeClr val="tx1"/>
                </a:solidFill>
                <a:latin typeface="Arial" charset="0"/>
              </a:defRPr>
            </a:lvl9pPr>
          </a:lstStyle>
          <a:p>
            <a:pPr eaLnBrk="1" hangingPunct="1">
              <a:defRPr/>
            </a:pPr>
            <a:r>
              <a:rPr lang="en-US" sz="1800" kern="0">
                <a:solidFill>
                  <a:prstClr val="black"/>
                </a:solidFill>
              </a:rPr>
              <a:t>S:\PRESENT\Presentation to Navigators Ins_4.5.13</a:t>
            </a:r>
          </a:p>
        </p:txBody>
      </p:sp>
      <p:sp>
        <p:nvSpPr>
          <p:cNvPr id="2" name="Date Placeholder 1"/>
          <p:cNvSpPr>
            <a:spLocks noGrp="1"/>
          </p:cNvSpPr>
          <p:nvPr>
            <p:ph type="dt" idx="10"/>
          </p:nvPr>
        </p:nvSpPr>
        <p:spPr/>
        <p:txBody>
          <a:bodyPr/>
          <a:lstStyle/>
          <a:p>
            <a:pPr defTabSz="907633">
              <a:defRPr/>
            </a:pPr>
            <a:fld id="{FB2A45BF-312F-4A8C-8524-BEFA85F20DE9}" type="datetime1">
              <a:rPr lang="en-US" sz="1800" kern="0">
                <a:solidFill>
                  <a:prstClr val="black"/>
                </a:solidFill>
              </a:rPr>
              <a:pPr defTabSz="907633">
                <a:defRPr/>
              </a:pPr>
              <a:t>10/9/2020</a:t>
            </a:fld>
            <a:endParaRPr lang="en-US" sz="1800" kern="0">
              <a:solidFill>
                <a:prstClr val="black"/>
              </a:solidFill>
            </a:endParaRPr>
          </a:p>
        </p:txBody>
      </p:sp>
    </p:spTree>
    <p:extLst>
      <p:ext uri="{BB962C8B-B14F-4D97-AF65-F5344CB8AC3E}">
        <p14:creationId xmlns:p14="http://schemas.microsoft.com/office/powerpoint/2010/main" val="1511967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39266" indent="-284331" eaLnBrk="0" hangingPunct="0">
              <a:defRPr sz="2400">
                <a:solidFill>
                  <a:schemeClr val="tx1"/>
                </a:solidFill>
                <a:latin typeface="Times New Roman" pitchFamily="18" charset="0"/>
              </a:defRPr>
            </a:lvl2pPr>
            <a:lvl3pPr marL="1137332" indent="-227470" eaLnBrk="0" hangingPunct="0">
              <a:defRPr sz="2400">
                <a:solidFill>
                  <a:schemeClr val="tx1"/>
                </a:solidFill>
                <a:latin typeface="Times New Roman" pitchFamily="18" charset="0"/>
              </a:defRPr>
            </a:lvl3pPr>
            <a:lvl4pPr marL="1592262" indent="-227470" eaLnBrk="0" hangingPunct="0">
              <a:defRPr sz="2400">
                <a:solidFill>
                  <a:schemeClr val="tx1"/>
                </a:solidFill>
                <a:latin typeface="Times New Roman" pitchFamily="18" charset="0"/>
              </a:defRPr>
            </a:lvl4pPr>
            <a:lvl5pPr marL="2047197" indent="-227470" eaLnBrk="0" hangingPunct="0">
              <a:defRPr sz="2400">
                <a:solidFill>
                  <a:schemeClr val="tx1"/>
                </a:solidFill>
                <a:latin typeface="Times New Roman" pitchFamily="18" charset="0"/>
              </a:defRPr>
            </a:lvl5pPr>
            <a:lvl6pPr marL="2502128" indent="-227470" eaLnBrk="0" fontAlgn="base" hangingPunct="0">
              <a:spcBef>
                <a:spcPct val="0"/>
              </a:spcBef>
              <a:spcAft>
                <a:spcPct val="0"/>
              </a:spcAft>
              <a:defRPr sz="2400">
                <a:solidFill>
                  <a:schemeClr val="tx1"/>
                </a:solidFill>
                <a:latin typeface="Times New Roman" pitchFamily="18" charset="0"/>
              </a:defRPr>
            </a:lvl6pPr>
            <a:lvl7pPr marL="2957063" indent="-227470" eaLnBrk="0" fontAlgn="base" hangingPunct="0">
              <a:spcBef>
                <a:spcPct val="0"/>
              </a:spcBef>
              <a:spcAft>
                <a:spcPct val="0"/>
              </a:spcAft>
              <a:defRPr sz="2400">
                <a:solidFill>
                  <a:schemeClr val="tx1"/>
                </a:solidFill>
                <a:latin typeface="Times New Roman" pitchFamily="18" charset="0"/>
              </a:defRPr>
            </a:lvl7pPr>
            <a:lvl8pPr marL="3411992" indent="-227470" eaLnBrk="0" fontAlgn="base" hangingPunct="0">
              <a:spcBef>
                <a:spcPct val="0"/>
              </a:spcBef>
              <a:spcAft>
                <a:spcPct val="0"/>
              </a:spcAft>
              <a:defRPr sz="2400">
                <a:solidFill>
                  <a:schemeClr val="tx1"/>
                </a:solidFill>
                <a:latin typeface="Times New Roman" pitchFamily="18" charset="0"/>
              </a:defRPr>
            </a:lvl8pPr>
            <a:lvl9pPr marL="3866927" indent="-227470" eaLnBrk="0" fontAlgn="base" hangingPunct="0">
              <a:spcBef>
                <a:spcPct val="0"/>
              </a:spcBef>
              <a:spcAft>
                <a:spcPct val="0"/>
              </a:spcAft>
              <a:defRPr sz="2400">
                <a:solidFill>
                  <a:schemeClr val="tx1"/>
                </a:solidFill>
                <a:latin typeface="Times New Roman" pitchFamily="18" charset="0"/>
              </a:defRPr>
            </a:lvl9pPr>
          </a:lstStyle>
          <a:p>
            <a:pPr defTabSz="907633" eaLnBrk="1" hangingPunct="1">
              <a:defRPr/>
            </a:pPr>
            <a:fld id="{999D9A9F-46A9-4DCF-87FB-4915D0C6B343}" type="slidenum">
              <a:rPr lang="en-US" sz="1200">
                <a:solidFill>
                  <a:prstClr val="black"/>
                </a:solidFill>
              </a:rPr>
              <a:pPr defTabSz="907633" eaLnBrk="1" hangingPunct="1">
                <a:defRPr/>
              </a:pPr>
              <a:t>22</a:t>
            </a:fld>
            <a:endParaRPr lang="en-US" sz="120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a:p>
        </p:txBody>
      </p:sp>
      <p:sp>
        <p:nvSpPr>
          <p:cNvPr id="2" name="Footer Placeholder 1"/>
          <p:cNvSpPr>
            <a:spLocks noGrp="1"/>
          </p:cNvSpPr>
          <p:nvPr>
            <p:ph type="ftr" sz="quarter" idx="10"/>
          </p:nvPr>
        </p:nvSpPr>
        <p:spPr/>
        <p:txBody>
          <a:bodyPr/>
          <a:lstStyle/>
          <a:p>
            <a:pPr defTabSz="907633">
              <a:defRPr/>
            </a:pPr>
            <a:r>
              <a:rPr lang="en-US">
                <a:solidFill>
                  <a:prstClr val="black"/>
                </a:solidFill>
                <a:latin typeface="Calibri" panose="020F0502020204030204"/>
              </a:rPr>
              <a:t>ACG Speech_12.5.11.pptx</a:t>
            </a:r>
          </a:p>
        </p:txBody>
      </p:sp>
    </p:spTree>
    <p:extLst>
      <p:ext uri="{BB962C8B-B14F-4D97-AF65-F5344CB8AC3E}">
        <p14:creationId xmlns:p14="http://schemas.microsoft.com/office/powerpoint/2010/main" val="3028940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D8479-05BB-4505-93BE-3C2AF963D3DE}" type="slidenum">
              <a:rPr lang="en-US" smtClean="0"/>
              <a:t>23</a:t>
            </a:fld>
            <a:endParaRPr lang="en-US"/>
          </a:p>
        </p:txBody>
      </p:sp>
    </p:spTree>
    <p:extLst>
      <p:ext uri="{BB962C8B-B14F-4D97-AF65-F5344CB8AC3E}">
        <p14:creationId xmlns:p14="http://schemas.microsoft.com/office/powerpoint/2010/main" val="1388192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D8479-05BB-4505-93BE-3C2AF963D3DE}" type="slidenum">
              <a:rPr lang="en-US" smtClean="0"/>
              <a:t>3</a:t>
            </a:fld>
            <a:endParaRPr lang="en-US"/>
          </a:p>
        </p:txBody>
      </p:sp>
    </p:spTree>
    <p:extLst>
      <p:ext uri="{BB962C8B-B14F-4D97-AF65-F5344CB8AC3E}">
        <p14:creationId xmlns:p14="http://schemas.microsoft.com/office/powerpoint/2010/main" val="2028908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55300"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9021" eaLnBrk="0" hangingPunct="0">
              <a:defRPr>
                <a:solidFill>
                  <a:schemeClr val="tx1"/>
                </a:solidFill>
                <a:latin typeface="Arial" charset="0"/>
              </a:defRPr>
            </a:lvl1pPr>
            <a:lvl2pPr marL="772498" indent="-297115" defTabSz="959021" eaLnBrk="0" hangingPunct="0">
              <a:defRPr>
                <a:solidFill>
                  <a:schemeClr val="tx1"/>
                </a:solidFill>
                <a:latin typeface="Arial" charset="0"/>
              </a:defRPr>
            </a:lvl2pPr>
            <a:lvl3pPr marL="1188461" indent="-237692" defTabSz="959021" eaLnBrk="0" hangingPunct="0">
              <a:defRPr>
                <a:solidFill>
                  <a:schemeClr val="tx1"/>
                </a:solidFill>
                <a:latin typeface="Arial" charset="0"/>
              </a:defRPr>
            </a:lvl3pPr>
            <a:lvl4pPr marL="1663842" indent="-237692" defTabSz="959021" eaLnBrk="0" hangingPunct="0">
              <a:defRPr>
                <a:solidFill>
                  <a:schemeClr val="tx1"/>
                </a:solidFill>
                <a:latin typeface="Arial" charset="0"/>
              </a:defRPr>
            </a:lvl4pPr>
            <a:lvl5pPr marL="2139226" indent="-237692" defTabSz="959021" eaLnBrk="0" hangingPunct="0">
              <a:defRPr>
                <a:solidFill>
                  <a:schemeClr val="tx1"/>
                </a:solidFill>
                <a:latin typeface="Arial" charset="0"/>
              </a:defRPr>
            </a:lvl5pPr>
            <a:lvl6pPr marL="2614612" indent="-237692" defTabSz="959021" eaLnBrk="0" fontAlgn="base" hangingPunct="0">
              <a:spcBef>
                <a:spcPct val="0"/>
              </a:spcBef>
              <a:spcAft>
                <a:spcPct val="0"/>
              </a:spcAft>
              <a:defRPr>
                <a:solidFill>
                  <a:schemeClr val="tx1"/>
                </a:solidFill>
                <a:latin typeface="Arial" charset="0"/>
              </a:defRPr>
            </a:lvl6pPr>
            <a:lvl7pPr marL="3089997" indent="-237692" defTabSz="959021" eaLnBrk="0" fontAlgn="base" hangingPunct="0">
              <a:spcBef>
                <a:spcPct val="0"/>
              </a:spcBef>
              <a:spcAft>
                <a:spcPct val="0"/>
              </a:spcAft>
              <a:defRPr>
                <a:solidFill>
                  <a:schemeClr val="tx1"/>
                </a:solidFill>
                <a:latin typeface="Arial" charset="0"/>
              </a:defRPr>
            </a:lvl7pPr>
            <a:lvl8pPr marL="3565379" indent="-237692" defTabSz="959021" eaLnBrk="0" fontAlgn="base" hangingPunct="0">
              <a:spcBef>
                <a:spcPct val="0"/>
              </a:spcBef>
              <a:spcAft>
                <a:spcPct val="0"/>
              </a:spcAft>
              <a:defRPr>
                <a:solidFill>
                  <a:schemeClr val="tx1"/>
                </a:solidFill>
                <a:latin typeface="Arial" charset="0"/>
              </a:defRPr>
            </a:lvl8pPr>
            <a:lvl9pPr marL="4040765" indent="-237692" defTabSz="959021" eaLnBrk="0" fontAlgn="base" hangingPunct="0">
              <a:spcBef>
                <a:spcPct val="0"/>
              </a:spcBef>
              <a:spcAft>
                <a:spcPct val="0"/>
              </a:spcAft>
              <a:defRPr>
                <a:solidFill>
                  <a:schemeClr val="tx1"/>
                </a:solidFill>
                <a:latin typeface="Arial" charset="0"/>
              </a:defRPr>
            </a:lvl9pPr>
          </a:lstStyle>
          <a:p>
            <a:pPr eaLnBrk="1" hangingPunct="1">
              <a:defRPr/>
            </a:pPr>
            <a:r>
              <a:rPr lang="en-US">
                <a:solidFill>
                  <a:prstClr val="black"/>
                </a:solidFill>
              </a:rPr>
              <a:t>S:\PRESENT\Core Presentations\Freeman Days_2012_HEC Draft.pptx</a:t>
            </a:r>
          </a:p>
        </p:txBody>
      </p:sp>
      <p:sp>
        <p:nvSpPr>
          <p:cNvPr id="2" name="Date Placeholder 1"/>
          <p:cNvSpPr>
            <a:spLocks noGrp="1"/>
          </p:cNvSpPr>
          <p:nvPr>
            <p:ph type="dt" idx="10"/>
          </p:nvPr>
        </p:nvSpPr>
        <p:spPr/>
        <p:txBody>
          <a:bodyPr/>
          <a:lstStyle/>
          <a:p>
            <a:pPr defTabSz="907633">
              <a:defRPr/>
            </a:pPr>
            <a:fld id="{DCFBB2CD-8A4B-4998-B6CB-99D4E17D5704}" type="datetime1">
              <a:rPr lang="en-US">
                <a:solidFill>
                  <a:prstClr val="black"/>
                </a:solidFill>
                <a:latin typeface="Calibri"/>
              </a:rPr>
              <a:pPr defTabSz="907633">
                <a:defRPr/>
              </a:pPr>
              <a:t>10/9/2020</a:t>
            </a:fld>
            <a:endParaRPr lang="en-US">
              <a:solidFill>
                <a:prstClr val="black"/>
              </a:solidFill>
              <a:latin typeface="Calibri"/>
            </a:endParaRPr>
          </a:p>
        </p:txBody>
      </p:sp>
    </p:spTree>
    <p:extLst>
      <p:ext uri="{BB962C8B-B14F-4D97-AF65-F5344CB8AC3E}">
        <p14:creationId xmlns:p14="http://schemas.microsoft.com/office/powerpoint/2010/main" val="2448276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pitchFamily="18" charset="0"/>
              </a:defRPr>
            </a:lvl1pPr>
            <a:lvl2pPr marL="743783" indent="-286069" eaLnBrk="0" hangingPunct="0">
              <a:defRPr sz="2500">
                <a:solidFill>
                  <a:schemeClr val="tx1"/>
                </a:solidFill>
                <a:latin typeface="Times New Roman" pitchFamily="18" charset="0"/>
              </a:defRPr>
            </a:lvl2pPr>
            <a:lvl3pPr marL="1144280" indent="-228856" eaLnBrk="0" hangingPunct="0">
              <a:defRPr sz="2500">
                <a:solidFill>
                  <a:schemeClr val="tx1"/>
                </a:solidFill>
                <a:latin typeface="Times New Roman" pitchFamily="18" charset="0"/>
              </a:defRPr>
            </a:lvl3pPr>
            <a:lvl4pPr marL="1601994" indent="-228856" eaLnBrk="0" hangingPunct="0">
              <a:defRPr sz="2500">
                <a:solidFill>
                  <a:schemeClr val="tx1"/>
                </a:solidFill>
                <a:latin typeface="Times New Roman" pitchFamily="18" charset="0"/>
              </a:defRPr>
            </a:lvl4pPr>
            <a:lvl5pPr marL="2059705" indent="-228856" eaLnBrk="0" hangingPunct="0">
              <a:defRPr sz="2500">
                <a:solidFill>
                  <a:schemeClr val="tx1"/>
                </a:solidFill>
                <a:latin typeface="Times New Roman" pitchFamily="18" charset="0"/>
              </a:defRPr>
            </a:lvl5pPr>
            <a:lvl6pPr marL="2517418" indent="-228856" eaLnBrk="0" fontAlgn="base" hangingPunct="0">
              <a:spcBef>
                <a:spcPct val="0"/>
              </a:spcBef>
              <a:spcAft>
                <a:spcPct val="0"/>
              </a:spcAft>
              <a:defRPr sz="2500">
                <a:solidFill>
                  <a:schemeClr val="tx1"/>
                </a:solidFill>
                <a:latin typeface="Times New Roman" pitchFamily="18" charset="0"/>
              </a:defRPr>
            </a:lvl6pPr>
            <a:lvl7pPr marL="2975129" indent="-228856" eaLnBrk="0" fontAlgn="base" hangingPunct="0">
              <a:spcBef>
                <a:spcPct val="0"/>
              </a:spcBef>
              <a:spcAft>
                <a:spcPct val="0"/>
              </a:spcAft>
              <a:defRPr sz="2500">
                <a:solidFill>
                  <a:schemeClr val="tx1"/>
                </a:solidFill>
                <a:latin typeface="Times New Roman" pitchFamily="18" charset="0"/>
              </a:defRPr>
            </a:lvl7pPr>
            <a:lvl8pPr marL="3432842" indent="-228856" eaLnBrk="0" fontAlgn="base" hangingPunct="0">
              <a:spcBef>
                <a:spcPct val="0"/>
              </a:spcBef>
              <a:spcAft>
                <a:spcPct val="0"/>
              </a:spcAft>
              <a:defRPr sz="2500">
                <a:solidFill>
                  <a:schemeClr val="tx1"/>
                </a:solidFill>
                <a:latin typeface="Times New Roman" pitchFamily="18" charset="0"/>
              </a:defRPr>
            </a:lvl8pPr>
            <a:lvl9pPr marL="3890551" indent="-228856" eaLnBrk="0" fontAlgn="base" hangingPunct="0">
              <a:spcBef>
                <a:spcPct val="0"/>
              </a:spcBef>
              <a:spcAft>
                <a:spcPct val="0"/>
              </a:spcAft>
              <a:defRPr sz="2500">
                <a:solidFill>
                  <a:schemeClr val="tx1"/>
                </a:solidFill>
                <a:latin typeface="Times New Roman" pitchFamily="18" charset="0"/>
              </a:defRPr>
            </a:lvl9pPr>
          </a:lstStyle>
          <a:p>
            <a:pPr defTabSz="907633" eaLnBrk="1" hangingPunct="1">
              <a:defRPr/>
            </a:pPr>
            <a:fld id="{A6E5B9E1-8A90-4BEF-A695-FB9545C9C3DE}" type="slidenum">
              <a:rPr lang="en-US" sz="1200">
                <a:solidFill>
                  <a:prstClr val="black"/>
                </a:solidFill>
              </a:rPr>
              <a:pPr defTabSz="907633" eaLnBrk="1" hangingPunct="1">
                <a:defRPr/>
              </a:pPr>
              <a:t>26</a:t>
            </a:fld>
            <a:endParaRPr lang="en-US" sz="1200">
              <a:solidFill>
                <a:prstClr val="black"/>
              </a:solidFill>
            </a:endParaRPr>
          </a:p>
        </p:txBody>
      </p:sp>
      <p:sp>
        <p:nvSpPr>
          <p:cNvPr id="47107" name="Rectangle 2"/>
          <p:cNvSpPr>
            <a:spLocks noGrp="1" noRot="1" noChangeAspect="1" noChangeArrowheads="1" noTextEdit="1"/>
          </p:cNvSpPr>
          <p:nvPr>
            <p:ph type="sldImg"/>
          </p:nvPr>
        </p:nvSpPr>
        <p:spPr>
          <a:xfrm>
            <a:off x="401638" y="698500"/>
            <a:ext cx="6223000" cy="3502025"/>
          </a:xfrm>
          <a:ln/>
        </p:spPr>
      </p:sp>
      <p:sp>
        <p:nvSpPr>
          <p:cNvPr id="47108" name="Rectangle 3"/>
          <p:cNvSpPr>
            <a:spLocks noGrp="1" noChangeArrowheads="1"/>
          </p:cNvSpPr>
          <p:nvPr>
            <p:ph type="body" idx="1"/>
          </p:nvPr>
        </p:nvSpPr>
        <p:spPr>
          <a:xfrm>
            <a:off x="938957" y="4432003"/>
            <a:ext cx="5147565" cy="4196476"/>
          </a:xfrm>
          <a:noFill/>
        </p:spPr>
        <p:txBody>
          <a:bodyPr/>
          <a:lstStyle/>
          <a:p>
            <a:pPr eaLnBrk="1" hangingPunct="1"/>
            <a:r>
              <a:rPr lang="en-US" dirty="0"/>
              <a:t>Canal</a:t>
            </a:r>
            <a:r>
              <a:rPr lang="en-US" baseline="0" dirty="0"/>
              <a:t> Terminal Company has provided another avenue of growth for CBC. Since the early ‘80s, we have grown from a simple asphalt terminal to a multi-product storage facility providing analytical and logistics services for chemical, oil, asphalt and </a:t>
            </a:r>
            <a:r>
              <a:rPr lang="en-US" baseline="0" dirty="0" err="1"/>
              <a:t>sulphur</a:t>
            </a:r>
            <a:r>
              <a:rPr lang="en-US" baseline="0" dirty="0"/>
              <a:t> customers.</a:t>
            </a:r>
            <a:endParaRPr lang="en-US" dirty="0"/>
          </a:p>
        </p:txBody>
      </p:sp>
      <p:sp>
        <p:nvSpPr>
          <p:cNvPr id="2" name="Footer Placeholder 1"/>
          <p:cNvSpPr>
            <a:spLocks noGrp="1"/>
          </p:cNvSpPr>
          <p:nvPr>
            <p:ph type="ftr" sz="quarter" idx="10"/>
          </p:nvPr>
        </p:nvSpPr>
        <p:spPr/>
        <p:txBody>
          <a:bodyPr/>
          <a:lstStyle/>
          <a:p>
            <a:pPr defTabSz="907633">
              <a:defRPr/>
            </a:pPr>
            <a:r>
              <a:rPr lang="en-US">
                <a:solidFill>
                  <a:prstClr val="black"/>
                </a:solidFill>
                <a:latin typeface="Calibri"/>
              </a:rPr>
              <a:t>S:\PRESENT\Presentation to Navigators Ins_4.5.13</a:t>
            </a:r>
          </a:p>
        </p:txBody>
      </p:sp>
    </p:spTree>
    <p:extLst>
      <p:ext uri="{BB962C8B-B14F-4D97-AF65-F5344CB8AC3E}">
        <p14:creationId xmlns:p14="http://schemas.microsoft.com/office/powerpoint/2010/main" val="2344575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07633">
              <a:defRPr/>
            </a:pPr>
            <a:fld id="{3ADCB2D6-4036-4C7B-8B86-3D08DCC472DA}" type="slidenum">
              <a:rPr lang="en-US">
                <a:solidFill>
                  <a:prstClr val="black"/>
                </a:solidFill>
                <a:latin typeface="Calibri"/>
              </a:rPr>
              <a:pPr defTabSz="907633">
                <a:defRPr/>
              </a:pPr>
              <a:t>27</a:t>
            </a:fld>
            <a:endParaRPr lang="en-US">
              <a:solidFill>
                <a:prstClr val="black"/>
              </a:solidFill>
              <a:latin typeface="Calibri"/>
            </a:endParaRPr>
          </a:p>
        </p:txBody>
      </p:sp>
    </p:spTree>
    <p:extLst>
      <p:ext uri="{BB962C8B-B14F-4D97-AF65-F5344CB8AC3E}">
        <p14:creationId xmlns:p14="http://schemas.microsoft.com/office/powerpoint/2010/main" val="150020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16933" indent="-275741" eaLnBrk="0" hangingPunct="0">
              <a:defRPr sz="2400">
                <a:solidFill>
                  <a:schemeClr val="tx1"/>
                </a:solidFill>
                <a:latin typeface="Times New Roman" pitchFamily="18" charset="0"/>
              </a:defRPr>
            </a:lvl2pPr>
            <a:lvl3pPr marL="1102978" indent="-220593" eaLnBrk="0" hangingPunct="0">
              <a:defRPr sz="2400">
                <a:solidFill>
                  <a:schemeClr val="tx1"/>
                </a:solidFill>
                <a:latin typeface="Times New Roman" pitchFamily="18" charset="0"/>
              </a:defRPr>
            </a:lvl3pPr>
            <a:lvl4pPr marL="1544163" indent="-220593" eaLnBrk="0" hangingPunct="0">
              <a:defRPr sz="2400">
                <a:solidFill>
                  <a:schemeClr val="tx1"/>
                </a:solidFill>
                <a:latin typeface="Times New Roman" pitchFamily="18" charset="0"/>
              </a:defRPr>
            </a:lvl4pPr>
            <a:lvl5pPr marL="1985355" indent="-220593" eaLnBrk="0" hangingPunct="0">
              <a:defRPr sz="2400">
                <a:solidFill>
                  <a:schemeClr val="tx1"/>
                </a:solidFill>
                <a:latin typeface="Times New Roman" pitchFamily="18" charset="0"/>
              </a:defRPr>
            </a:lvl5pPr>
            <a:lvl6pPr marL="2426542" indent="-220593" eaLnBrk="0" fontAlgn="base" hangingPunct="0">
              <a:spcBef>
                <a:spcPct val="0"/>
              </a:spcBef>
              <a:spcAft>
                <a:spcPct val="0"/>
              </a:spcAft>
              <a:defRPr sz="2400">
                <a:solidFill>
                  <a:schemeClr val="tx1"/>
                </a:solidFill>
                <a:latin typeface="Times New Roman" pitchFamily="18" charset="0"/>
              </a:defRPr>
            </a:lvl6pPr>
            <a:lvl7pPr marL="2867735" indent="-220593" eaLnBrk="0" fontAlgn="base" hangingPunct="0">
              <a:spcBef>
                <a:spcPct val="0"/>
              </a:spcBef>
              <a:spcAft>
                <a:spcPct val="0"/>
              </a:spcAft>
              <a:defRPr sz="2400">
                <a:solidFill>
                  <a:schemeClr val="tx1"/>
                </a:solidFill>
                <a:latin typeface="Times New Roman" pitchFamily="18" charset="0"/>
              </a:defRPr>
            </a:lvl7pPr>
            <a:lvl8pPr marL="3308928" indent="-220593" eaLnBrk="0" fontAlgn="base" hangingPunct="0">
              <a:spcBef>
                <a:spcPct val="0"/>
              </a:spcBef>
              <a:spcAft>
                <a:spcPct val="0"/>
              </a:spcAft>
              <a:defRPr sz="2400">
                <a:solidFill>
                  <a:schemeClr val="tx1"/>
                </a:solidFill>
                <a:latin typeface="Times New Roman" pitchFamily="18" charset="0"/>
              </a:defRPr>
            </a:lvl8pPr>
            <a:lvl9pPr marL="3750113" indent="-22059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24916" rtl="0" eaLnBrk="1" fontAlgn="auto" latinLnBrk="0" hangingPunct="1">
              <a:lnSpc>
                <a:spcPct val="100000"/>
              </a:lnSpc>
              <a:spcBef>
                <a:spcPts val="0"/>
              </a:spcBef>
              <a:spcAft>
                <a:spcPts val="0"/>
              </a:spcAft>
              <a:buClrTx/>
              <a:buSzTx/>
              <a:buFontTx/>
              <a:buNone/>
              <a:tabLst/>
              <a:defRPr/>
            </a:pPr>
            <a:fld id="{E235BDE8-F255-4E02-87D3-B1064CE91AB4}"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5843" name="Rectangle 7"/>
          <p:cNvSpPr txBox="1">
            <a:spLocks noGrp="1" noChangeArrowheads="1"/>
          </p:cNvSpPr>
          <p:nvPr/>
        </p:nvSpPr>
        <p:spPr bwMode="auto">
          <a:xfrm>
            <a:off x="3820437" y="8576049"/>
            <a:ext cx="2920964" cy="44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98" tIns="44302" rIns="88598" bIns="44302"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24916" rtl="0" eaLnBrk="1" fontAlgn="base" latinLnBrk="0" hangingPunct="1">
              <a:lnSpc>
                <a:spcPct val="100000"/>
              </a:lnSpc>
              <a:spcBef>
                <a:spcPct val="0"/>
              </a:spcBef>
              <a:spcAft>
                <a:spcPct val="0"/>
              </a:spcAft>
              <a:buClrTx/>
              <a:buSzTx/>
              <a:buFontTx/>
              <a:buNone/>
              <a:tabLst/>
              <a:defRPr/>
            </a:pPr>
            <a:fld id="{BCE5C492-9D55-48CF-B818-E196A92D921C}"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5844" name="Rectangle 2"/>
          <p:cNvSpPr>
            <a:spLocks noGrp="1" noRot="1" noChangeAspect="1" noChangeArrowheads="1" noTextEdit="1"/>
          </p:cNvSpPr>
          <p:nvPr>
            <p:ph type="sldImg"/>
          </p:nvPr>
        </p:nvSpPr>
        <p:spPr>
          <a:xfrm>
            <a:off x="360363" y="673100"/>
            <a:ext cx="6029325" cy="3390900"/>
          </a:xfrm>
          <a:ln/>
        </p:spPr>
      </p:sp>
      <p:sp>
        <p:nvSpPr>
          <p:cNvPr id="35845" name="Rectangle 3"/>
          <p:cNvSpPr>
            <a:spLocks noGrp="1" noChangeArrowheads="1"/>
          </p:cNvSpPr>
          <p:nvPr>
            <p:ph type="body" idx="1"/>
          </p:nvPr>
        </p:nvSpPr>
        <p:spPr>
          <a:xfrm>
            <a:off x="897946" y="4288030"/>
            <a:ext cx="4945514" cy="4061689"/>
          </a:xfrm>
          <a:noFill/>
        </p:spPr>
        <p:txBody>
          <a:bodyPr lIns="88598" tIns="44302" rIns="88598" bIns="44302"/>
          <a:lstStyle/>
          <a:p>
            <a:pPr eaLnBrk="1" hangingPunct="1"/>
            <a:r>
              <a:rPr lang="en-US"/>
              <a:t>The MV Sidney Reese –</a:t>
            </a:r>
            <a:r>
              <a:rPr lang="en-US" baseline="0"/>
              <a:t> Middle River Marine operated vessel for IMT is included as the 15</a:t>
            </a:r>
            <a:r>
              <a:rPr lang="en-US" baseline="30000"/>
              <a:t>th</a:t>
            </a:r>
            <a:r>
              <a:rPr lang="en-US" baseline="0"/>
              <a:t> harbor boat – added to the fleet 3/2/17</a:t>
            </a:r>
            <a:endParaRPr lang="en-US"/>
          </a:p>
        </p:txBody>
      </p:sp>
    </p:spTree>
    <p:extLst>
      <p:ext uri="{BB962C8B-B14F-4D97-AF65-F5344CB8AC3E}">
        <p14:creationId xmlns:p14="http://schemas.microsoft.com/office/powerpoint/2010/main" val="3833884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12009" indent="-273849" eaLnBrk="0" hangingPunct="0">
              <a:defRPr sz="2400">
                <a:solidFill>
                  <a:schemeClr val="tx1"/>
                </a:solidFill>
                <a:latin typeface="Times New Roman" pitchFamily="18" charset="0"/>
              </a:defRPr>
            </a:lvl2pPr>
            <a:lvl3pPr marL="1095401" indent="-219080" eaLnBrk="0" hangingPunct="0">
              <a:defRPr sz="2400">
                <a:solidFill>
                  <a:schemeClr val="tx1"/>
                </a:solidFill>
                <a:latin typeface="Times New Roman" pitchFamily="18" charset="0"/>
              </a:defRPr>
            </a:lvl3pPr>
            <a:lvl4pPr marL="1533560" indent="-219080" eaLnBrk="0" hangingPunct="0">
              <a:defRPr sz="2400">
                <a:solidFill>
                  <a:schemeClr val="tx1"/>
                </a:solidFill>
                <a:latin typeface="Times New Roman" pitchFamily="18" charset="0"/>
              </a:defRPr>
            </a:lvl4pPr>
            <a:lvl5pPr marL="1971719" indent="-219080" eaLnBrk="0" hangingPunct="0">
              <a:defRPr sz="2400">
                <a:solidFill>
                  <a:schemeClr val="tx1"/>
                </a:solidFill>
                <a:latin typeface="Times New Roman" pitchFamily="18" charset="0"/>
              </a:defRPr>
            </a:lvl5pPr>
            <a:lvl6pPr marL="2409878" indent="-219080" eaLnBrk="0" fontAlgn="base" hangingPunct="0">
              <a:spcBef>
                <a:spcPct val="0"/>
              </a:spcBef>
              <a:spcAft>
                <a:spcPct val="0"/>
              </a:spcAft>
              <a:defRPr sz="2400">
                <a:solidFill>
                  <a:schemeClr val="tx1"/>
                </a:solidFill>
                <a:latin typeface="Times New Roman" pitchFamily="18" charset="0"/>
              </a:defRPr>
            </a:lvl6pPr>
            <a:lvl7pPr marL="2848037" indent="-219080" eaLnBrk="0" fontAlgn="base" hangingPunct="0">
              <a:spcBef>
                <a:spcPct val="0"/>
              </a:spcBef>
              <a:spcAft>
                <a:spcPct val="0"/>
              </a:spcAft>
              <a:defRPr sz="2400">
                <a:solidFill>
                  <a:schemeClr val="tx1"/>
                </a:solidFill>
                <a:latin typeface="Times New Roman" pitchFamily="18" charset="0"/>
              </a:defRPr>
            </a:lvl7pPr>
            <a:lvl8pPr marL="3286198" indent="-219080" eaLnBrk="0" fontAlgn="base" hangingPunct="0">
              <a:spcBef>
                <a:spcPct val="0"/>
              </a:spcBef>
              <a:spcAft>
                <a:spcPct val="0"/>
              </a:spcAft>
              <a:defRPr sz="2400">
                <a:solidFill>
                  <a:schemeClr val="tx1"/>
                </a:solidFill>
                <a:latin typeface="Times New Roman" pitchFamily="18" charset="0"/>
              </a:defRPr>
            </a:lvl8pPr>
            <a:lvl9pPr marL="3724358" indent="-219080" eaLnBrk="0" fontAlgn="base" hangingPunct="0">
              <a:spcBef>
                <a:spcPct val="0"/>
              </a:spcBef>
              <a:spcAft>
                <a:spcPct val="0"/>
              </a:spcAft>
              <a:defRPr sz="2400">
                <a:solidFill>
                  <a:schemeClr val="tx1"/>
                </a:solidFill>
                <a:latin typeface="Times New Roman" pitchFamily="18" charset="0"/>
              </a:defRPr>
            </a:lvl9pPr>
          </a:lstStyle>
          <a:p>
            <a:pPr defTabSz="904395" eaLnBrk="1" hangingPunct="1">
              <a:defRPr/>
            </a:pPr>
            <a:fld id="{77E9A85A-E997-4862-BBB9-1AC66A7DDAB1}" type="slidenum">
              <a:rPr lang="en-US" sz="1200">
                <a:solidFill>
                  <a:prstClr val="black"/>
                </a:solidFill>
              </a:rPr>
              <a:pPr defTabSz="904395" eaLnBrk="1" hangingPunct="1">
                <a:defRPr/>
              </a:pPr>
              <a:t>29</a:t>
            </a:fld>
            <a:endParaRPr lang="en-US" sz="1200">
              <a:solidFill>
                <a:prstClr val="black"/>
              </a:solidFill>
            </a:endParaRPr>
          </a:p>
        </p:txBody>
      </p:sp>
      <p:sp>
        <p:nvSpPr>
          <p:cNvPr id="40963" name="Rectangle 2"/>
          <p:cNvSpPr>
            <a:spLocks noGrp="1" noRot="1" noChangeAspect="1" noChangeArrowheads="1" noTextEdit="1"/>
          </p:cNvSpPr>
          <p:nvPr>
            <p:ph type="sldImg"/>
          </p:nvPr>
        </p:nvSpPr>
        <p:spPr>
          <a:xfrm>
            <a:off x="352425" y="669925"/>
            <a:ext cx="5983288" cy="3367088"/>
          </a:xfrm>
          <a:ln/>
        </p:spPr>
      </p:sp>
      <p:sp>
        <p:nvSpPr>
          <p:cNvPr id="40964"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843493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come a long way and now I am confident that we have the strongest talent, best fleet and best opportunity to differentiate from our competition….we are well positioned and we are not done yet!</a:t>
            </a:r>
          </a:p>
        </p:txBody>
      </p:sp>
      <p:sp>
        <p:nvSpPr>
          <p:cNvPr id="4" name="Slide Number Placeholder 3"/>
          <p:cNvSpPr>
            <a:spLocks noGrp="1"/>
          </p:cNvSpPr>
          <p:nvPr>
            <p:ph type="sldNum" sz="quarter" idx="5"/>
          </p:nvPr>
        </p:nvSpPr>
        <p:spPr/>
        <p:txBody>
          <a:bodyPr/>
          <a:lstStyle/>
          <a:p>
            <a:fld id="{2BFD8479-05BB-4505-93BE-3C2AF963D3DE}" type="slidenum">
              <a:rPr lang="en-US" smtClean="0"/>
              <a:t>30</a:t>
            </a:fld>
            <a:endParaRPr lang="en-US"/>
          </a:p>
        </p:txBody>
      </p:sp>
    </p:spTree>
    <p:extLst>
      <p:ext uri="{BB962C8B-B14F-4D97-AF65-F5344CB8AC3E}">
        <p14:creationId xmlns:p14="http://schemas.microsoft.com/office/powerpoint/2010/main" val="1214777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42111" eaLnBrk="0" hangingPunct="0">
              <a:defRPr>
                <a:solidFill>
                  <a:schemeClr val="tx1"/>
                </a:solidFill>
                <a:latin typeface="Arial" charset="0"/>
              </a:defRPr>
            </a:lvl1pPr>
            <a:lvl2pPr marL="752403" indent="-289386" defTabSz="942111" eaLnBrk="0" hangingPunct="0">
              <a:defRPr>
                <a:solidFill>
                  <a:schemeClr val="tx1"/>
                </a:solidFill>
                <a:latin typeface="Arial" charset="0"/>
              </a:defRPr>
            </a:lvl2pPr>
            <a:lvl3pPr marL="1157539" indent="-231508" defTabSz="942111" eaLnBrk="0" hangingPunct="0">
              <a:defRPr>
                <a:solidFill>
                  <a:schemeClr val="tx1"/>
                </a:solidFill>
                <a:latin typeface="Arial" charset="0"/>
              </a:defRPr>
            </a:lvl3pPr>
            <a:lvl4pPr marL="1620558" indent="-231508" defTabSz="942111" eaLnBrk="0" hangingPunct="0">
              <a:defRPr>
                <a:solidFill>
                  <a:schemeClr val="tx1"/>
                </a:solidFill>
                <a:latin typeface="Arial" charset="0"/>
              </a:defRPr>
            </a:lvl4pPr>
            <a:lvl5pPr marL="2083576" indent="-231508" defTabSz="942111" eaLnBrk="0" hangingPunct="0">
              <a:defRPr>
                <a:solidFill>
                  <a:schemeClr val="tx1"/>
                </a:solidFill>
                <a:latin typeface="Arial" charset="0"/>
              </a:defRPr>
            </a:lvl5pPr>
            <a:lvl6pPr marL="2546592" indent="-231508" defTabSz="942111" eaLnBrk="0" fontAlgn="base" hangingPunct="0">
              <a:spcBef>
                <a:spcPct val="0"/>
              </a:spcBef>
              <a:spcAft>
                <a:spcPct val="0"/>
              </a:spcAft>
              <a:defRPr>
                <a:solidFill>
                  <a:schemeClr val="tx1"/>
                </a:solidFill>
                <a:latin typeface="Arial" charset="0"/>
              </a:defRPr>
            </a:lvl6pPr>
            <a:lvl7pPr marL="3009609" indent="-231508" defTabSz="942111" eaLnBrk="0" fontAlgn="base" hangingPunct="0">
              <a:spcBef>
                <a:spcPct val="0"/>
              </a:spcBef>
              <a:spcAft>
                <a:spcPct val="0"/>
              </a:spcAft>
              <a:defRPr>
                <a:solidFill>
                  <a:schemeClr val="tx1"/>
                </a:solidFill>
                <a:latin typeface="Arial" charset="0"/>
              </a:defRPr>
            </a:lvl7pPr>
            <a:lvl8pPr marL="3472624" indent="-231508" defTabSz="942111" eaLnBrk="0" fontAlgn="base" hangingPunct="0">
              <a:spcBef>
                <a:spcPct val="0"/>
              </a:spcBef>
              <a:spcAft>
                <a:spcPct val="0"/>
              </a:spcAft>
              <a:defRPr>
                <a:solidFill>
                  <a:schemeClr val="tx1"/>
                </a:solidFill>
                <a:latin typeface="Arial" charset="0"/>
              </a:defRPr>
            </a:lvl8pPr>
            <a:lvl9pPr marL="3935642" indent="-231508" defTabSz="942111" eaLnBrk="0" fontAlgn="base" hangingPunct="0">
              <a:spcBef>
                <a:spcPct val="0"/>
              </a:spcBef>
              <a:spcAft>
                <a:spcPct val="0"/>
              </a:spcAft>
              <a:defRPr>
                <a:solidFill>
                  <a:schemeClr val="tx1"/>
                </a:solidFill>
                <a:latin typeface="Arial" charset="0"/>
              </a:defRPr>
            </a:lvl9pPr>
          </a:lstStyle>
          <a:p>
            <a:pPr eaLnBrk="1" hangingPunct="1"/>
            <a:fld id="{E8E23156-097D-4A16-A99F-7EB5C05FAE68}" type="slidenum">
              <a:rPr lang="en-US" smtClean="0"/>
              <a:pPr eaLnBrk="1" hangingPunct="1"/>
              <a:t>4</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en-US" dirty="0"/>
              <a:t>S:\PRESENT\Core Presentations\CBC Presentation_6.22.2011.pptx</a:t>
            </a:r>
          </a:p>
        </p:txBody>
      </p:sp>
    </p:spTree>
    <p:extLst>
      <p:ext uri="{BB962C8B-B14F-4D97-AF65-F5344CB8AC3E}">
        <p14:creationId xmlns:p14="http://schemas.microsoft.com/office/powerpoint/2010/main" val="373772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4023944" y="8919542"/>
            <a:ext cx="3078951" cy="46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20" tIns="47110" rIns="94220" bIns="47110"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48ACE3A-9977-4B35-A174-7A513A72D082}" type="slidenum">
              <a:rPr lang="en-US" sz="1200"/>
              <a:pPr algn="r" eaLnBrk="1" hangingPunct="1"/>
              <a:t>5</a:t>
            </a:fld>
            <a:endParaRPr lang="en-US" sz="1200"/>
          </a:p>
        </p:txBody>
      </p:sp>
      <p:sp>
        <p:nvSpPr>
          <p:cNvPr id="28675" name="Rectangle 1031"/>
          <p:cNvSpPr txBox="1">
            <a:spLocks noGrp="1" noChangeArrowheads="1"/>
          </p:cNvSpPr>
          <p:nvPr/>
        </p:nvSpPr>
        <p:spPr bwMode="auto">
          <a:xfrm>
            <a:off x="4025572" y="8921159"/>
            <a:ext cx="3078950" cy="46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0" tIns="47091" rIns="94180" bIns="47091" anchor="b"/>
          <a:lstStyle>
            <a:lvl1pPr defTabSz="863600" eaLnBrk="0" hangingPunct="0">
              <a:defRPr>
                <a:solidFill>
                  <a:schemeClr val="tx1"/>
                </a:solidFill>
                <a:latin typeface="Arial" charset="0"/>
              </a:defRPr>
            </a:lvl1pPr>
            <a:lvl2pPr marL="742950" indent="-285750" defTabSz="863600" eaLnBrk="0" hangingPunct="0">
              <a:defRPr>
                <a:solidFill>
                  <a:schemeClr val="tx1"/>
                </a:solidFill>
                <a:latin typeface="Arial" charset="0"/>
              </a:defRPr>
            </a:lvl2pPr>
            <a:lvl3pPr marL="1143000" indent="-228600" defTabSz="863600" eaLnBrk="0" hangingPunct="0">
              <a:defRPr>
                <a:solidFill>
                  <a:schemeClr val="tx1"/>
                </a:solidFill>
                <a:latin typeface="Arial" charset="0"/>
              </a:defRPr>
            </a:lvl3pPr>
            <a:lvl4pPr marL="1600200" indent="-228600" defTabSz="863600" eaLnBrk="0" hangingPunct="0">
              <a:defRPr>
                <a:solidFill>
                  <a:schemeClr val="tx1"/>
                </a:solidFill>
                <a:latin typeface="Arial" charset="0"/>
              </a:defRPr>
            </a:lvl4pPr>
            <a:lvl5pPr marL="2057400" indent="-228600" defTabSz="863600" eaLnBrk="0" hangingPunct="0">
              <a:defRPr>
                <a:solidFill>
                  <a:schemeClr val="tx1"/>
                </a:solidFill>
                <a:latin typeface="Arial" charset="0"/>
              </a:defRPr>
            </a:lvl5pPr>
            <a:lvl6pPr marL="2514600" indent="-228600" defTabSz="863600" eaLnBrk="0" fontAlgn="base" hangingPunct="0">
              <a:spcBef>
                <a:spcPct val="0"/>
              </a:spcBef>
              <a:spcAft>
                <a:spcPct val="0"/>
              </a:spcAft>
              <a:defRPr>
                <a:solidFill>
                  <a:schemeClr val="tx1"/>
                </a:solidFill>
                <a:latin typeface="Arial" charset="0"/>
              </a:defRPr>
            </a:lvl6pPr>
            <a:lvl7pPr marL="2971800" indent="-228600" defTabSz="863600" eaLnBrk="0" fontAlgn="base" hangingPunct="0">
              <a:spcBef>
                <a:spcPct val="0"/>
              </a:spcBef>
              <a:spcAft>
                <a:spcPct val="0"/>
              </a:spcAft>
              <a:defRPr>
                <a:solidFill>
                  <a:schemeClr val="tx1"/>
                </a:solidFill>
                <a:latin typeface="Arial" charset="0"/>
              </a:defRPr>
            </a:lvl7pPr>
            <a:lvl8pPr marL="3429000" indent="-228600" defTabSz="863600" eaLnBrk="0" fontAlgn="base" hangingPunct="0">
              <a:spcBef>
                <a:spcPct val="0"/>
              </a:spcBef>
              <a:spcAft>
                <a:spcPct val="0"/>
              </a:spcAft>
              <a:defRPr>
                <a:solidFill>
                  <a:schemeClr val="tx1"/>
                </a:solidFill>
                <a:latin typeface="Arial" charset="0"/>
              </a:defRPr>
            </a:lvl8pPr>
            <a:lvl9pPr marL="3886200" indent="-228600" defTabSz="863600" eaLnBrk="0" fontAlgn="base" hangingPunct="0">
              <a:spcBef>
                <a:spcPct val="0"/>
              </a:spcBef>
              <a:spcAft>
                <a:spcPct val="0"/>
              </a:spcAft>
              <a:defRPr>
                <a:solidFill>
                  <a:schemeClr val="tx1"/>
                </a:solidFill>
                <a:latin typeface="Arial" charset="0"/>
              </a:defRPr>
            </a:lvl9pPr>
          </a:lstStyle>
          <a:p>
            <a:pPr algn="r"/>
            <a:fld id="{629586FD-DCE8-4EC3-A868-B86C23D5256F}" type="slidenum">
              <a:rPr lang="en-US" sz="1300">
                <a:ea typeface="ＭＳ Ｐゴシック" pitchFamily="34" charset="-128"/>
              </a:rPr>
              <a:pPr algn="r"/>
              <a:t>5</a:t>
            </a:fld>
            <a:endParaRPr lang="en-US" sz="1300">
              <a:ea typeface="ＭＳ Ｐゴシック" pitchFamily="34" charset="-128"/>
            </a:endParaRPr>
          </a:p>
        </p:txBody>
      </p:sp>
      <p:sp>
        <p:nvSpPr>
          <p:cNvPr id="28676" name="Rectangle 2"/>
          <p:cNvSpPr>
            <a:spLocks noGrp="1" noRot="1" noChangeAspect="1" noChangeArrowheads="1" noTextEdit="1"/>
          </p:cNvSpPr>
          <p:nvPr>
            <p:ph type="sldImg"/>
          </p:nvPr>
        </p:nvSpPr>
        <p:spPr>
          <a:ln/>
        </p:spPr>
      </p:sp>
      <p:sp>
        <p:nvSpPr>
          <p:cNvPr id="28677" name="Rectangle 3"/>
          <p:cNvSpPr>
            <a:spLocks noGrp="1" noChangeArrowheads="1"/>
          </p:cNvSpPr>
          <p:nvPr>
            <p:ph type="body" idx="1"/>
          </p:nvPr>
        </p:nvSpPr>
        <p:spPr>
          <a:xfrm>
            <a:off x="944994" y="4460581"/>
            <a:ext cx="5214536" cy="4224534"/>
          </a:xfrm>
          <a:noFill/>
        </p:spPr>
        <p:txBody>
          <a:bodyPr lIns="94180" tIns="47091" rIns="94180" bIns="47091"/>
          <a:lstStyle/>
          <a:p>
            <a:pPr eaLnBrk="1" hangingPunct="1"/>
            <a:r>
              <a:rPr lang="en-US"/>
              <a:t>The TTI report also made a useful comparisons of cargo capacity relating it to measures that the public is more likely to understand.</a:t>
            </a:r>
          </a:p>
        </p:txBody>
      </p:sp>
      <p:sp>
        <p:nvSpPr>
          <p:cNvPr id="2" name="Footer Placeholder 1"/>
          <p:cNvSpPr>
            <a:spLocks noGrp="1"/>
          </p:cNvSpPr>
          <p:nvPr>
            <p:ph type="ftr" sz="quarter" idx="10"/>
          </p:nvPr>
        </p:nvSpPr>
        <p:spPr/>
        <p:txBody>
          <a:bodyPr/>
          <a:lstStyle/>
          <a:p>
            <a:r>
              <a:rPr lang="en-US"/>
              <a:t>S:\PRESENT\Core Presentations\CBC Presentation_6.22.2011.pptx</a:t>
            </a:r>
          </a:p>
        </p:txBody>
      </p:sp>
    </p:spTree>
    <p:extLst>
      <p:ext uri="{BB962C8B-B14F-4D97-AF65-F5344CB8AC3E}">
        <p14:creationId xmlns:p14="http://schemas.microsoft.com/office/powerpoint/2010/main" val="1476100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txBox="1">
            <a:spLocks noGrp="1" noChangeArrowheads="1"/>
          </p:cNvSpPr>
          <p:nvPr/>
        </p:nvSpPr>
        <p:spPr bwMode="auto">
          <a:xfrm>
            <a:off x="4025572" y="8921159"/>
            <a:ext cx="3078950" cy="46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3" tIns="47098" rIns="94193" bIns="47098" anchor="b"/>
          <a:lstStyle>
            <a:lvl1pPr defTabSz="873125" eaLnBrk="0" hangingPunct="0">
              <a:defRPr>
                <a:solidFill>
                  <a:schemeClr val="tx1"/>
                </a:solidFill>
                <a:latin typeface="Arial" charset="0"/>
              </a:defRPr>
            </a:lvl1pPr>
            <a:lvl2pPr marL="742950" indent="-285750" defTabSz="873125" eaLnBrk="0" hangingPunct="0">
              <a:defRPr>
                <a:solidFill>
                  <a:schemeClr val="tx1"/>
                </a:solidFill>
                <a:latin typeface="Arial" charset="0"/>
              </a:defRPr>
            </a:lvl2pPr>
            <a:lvl3pPr marL="1143000" indent="-228600" defTabSz="873125" eaLnBrk="0" hangingPunct="0">
              <a:defRPr>
                <a:solidFill>
                  <a:schemeClr val="tx1"/>
                </a:solidFill>
                <a:latin typeface="Arial" charset="0"/>
              </a:defRPr>
            </a:lvl3pPr>
            <a:lvl4pPr marL="1600200" indent="-228600" defTabSz="873125" eaLnBrk="0" hangingPunct="0">
              <a:defRPr>
                <a:solidFill>
                  <a:schemeClr val="tx1"/>
                </a:solidFill>
                <a:latin typeface="Arial" charset="0"/>
              </a:defRPr>
            </a:lvl4pPr>
            <a:lvl5pPr marL="2057400" indent="-228600" defTabSz="873125" eaLnBrk="0" hangingPunct="0">
              <a:defRPr>
                <a:solidFill>
                  <a:schemeClr val="tx1"/>
                </a:solidFill>
                <a:latin typeface="Arial" charset="0"/>
              </a:defRPr>
            </a:lvl5pPr>
            <a:lvl6pPr marL="2514600" indent="-228600" defTabSz="873125" eaLnBrk="0" fontAlgn="base" hangingPunct="0">
              <a:spcBef>
                <a:spcPct val="0"/>
              </a:spcBef>
              <a:spcAft>
                <a:spcPct val="0"/>
              </a:spcAft>
              <a:defRPr>
                <a:solidFill>
                  <a:schemeClr val="tx1"/>
                </a:solidFill>
                <a:latin typeface="Arial" charset="0"/>
              </a:defRPr>
            </a:lvl6pPr>
            <a:lvl7pPr marL="2971800" indent="-228600" defTabSz="873125" eaLnBrk="0" fontAlgn="base" hangingPunct="0">
              <a:spcBef>
                <a:spcPct val="0"/>
              </a:spcBef>
              <a:spcAft>
                <a:spcPct val="0"/>
              </a:spcAft>
              <a:defRPr>
                <a:solidFill>
                  <a:schemeClr val="tx1"/>
                </a:solidFill>
                <a:latin typeface="Arial" charset="0"/>
              </a:defRPr>
            </a:lvl7pPr>
            <a:lvl8pPr marL="3429000" indent="-228600" defTabSz="873125" eaLnBrk="0" fontAlgn="base" hangingPunct="0">
              <a:spcBef>
                <a:spcPct val="0"/>
              </a:spcBef>
              <a:spcAft>
                <a:spcPct val="0"/>
              </a:spcAft>
              <a:defRPr>
                <a:solidFill>
                  <a:schemeClr val="tx1"/>
                </a:solidFill>
                <a:latin typeface="Arial" charset="0"/>
              </a:defRPr>
            </a:lvl8pPr>
            <a:lvl9pPr marL="3886200" indent="-228600" defTabSz="873125" eaLnBrk="0" fontAlgn="base" hangingPunct="0">
              <a:spcBef>
                <a:spcPct val="0"/>
              </a:spcBef>
              <a:spcAft>
                <a:spcPct val="0"/>
              </a:spcAft>
              <a:defRPr>
                <a:solidFill>
                  <a:schemeClr val="tx1"/>
                </a:solidFill>
                <a:latin typeface="Arial" charset="0"/>
              </a:defRPr>
            </a:lvl9pPr>
          </a:lstStyle>
          <a:p>
            <a:pPr algn="r"/>
            <a:fld id="{61184D6A-6CF3-49A5-95D3-733E34D6DADD}" type="slidenum">
              <a:rPr lang="en-US" sz="1300">
                <a:ea typeface="ＭＳ Ｐゴシック" pitchFamily="34" charset="-128"/>
              </a:rPr>
              <a:pPr algn="r"/>
              <a:t>6</a:t>
            </a:fld>
            <a:endParaRPr lang="en-US" sz="1300">
              <a:ea typeface="ＭＳ Ｐゴシック" pitchFamily="34"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46619" y="4460581"/>
            <a:ext cx="5211283" cy="4224534"/>
          </a:xfrm>
          <a:noFill/>
        </p:spPr>
        <p:txBody>
          <a:bodyPr lIns="94193" tIns="47098" rIns="94193" bIns="47098"/>
          <a:lstStyle/>
          <a:p>
            <a:pPr eaLnBrk="1" hangingPunct="1"/>
            <a:r>
              <a:rPr lang="en-US"/>
              <a:t>Similarly, the report pointed out that one barge load of wheat could produce 2 1/2 million loaves of bread.  That’s nearly one loaf for every person – man, woman and child – in the state of Kansas!</a:t>
            </a:r>
          </a:p>
        </p:txBody>
      </p:sp>
      <p:sp>
        <p:nvSpPr>
          <p:cNvPr id="2" name="Footer Placeholder 1"/>
          <p:cNvSpPr>
            <a:spLocks noGrp="1"/>
          </p:cNvSpPr>
          <p:nvPr>
            <p:ph type="ftr" sz="quarter" idx="10"/>
          </p:nvPr>
        </p:nvSpPr>
        <p:spPr/>
        <p:txBody>
          <a:bodyPr/>
          <a:lstStyle/>
          <a:p>
            <a:r>
              <a:rPr lang="en-US"/>
              <a:t>S:\PRESENT\Core Presentations\CBC Presentation_6.22.2011.pptx</a:t>
            </a:r>
          </a:p>
        </p:txBody>
      </p:sp>
    </p:spTree>
    <p:extLst>
      <p:ext uri="{BB962C8B-B14F-4D97-AF65-F5344CB8AC3E}">
        <p14:creationId xmlns:p14="http://schemas.microsoft.com/office/powerpoint/2010/main" val="318946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4023944" y="8919541"/>
            <a:ext cx="3078951" cy="46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29" tIns="47114" rIns="94229" bIns="47114"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C0523D6-86FE-4861-8F1A-40996F05BAAE}" type="slidenum">
              <a:rPr lang="en-US" sz="1200"/>
              <a:pPr algn="r" eaLnBrk="1" hangingPunct="1"/>
              <a:t>7</a:t>
            </a:fld>
            <a:endParaRPr lang="en-US" sz="1200"/>
          </a:p>
        </p:txBody>
      </p:sp>
      <p:sp>
        <p:nvSpPr>
          <p:cNvPr id="27651" name="Rectangle 1031"/>
          <p:cNvSpPr txBox="1">
            <a:spLocks noGrp="1" noChangeArrowheads="1"/>
          </p:cNvSpPr>
          <p:nvPr/>
        </p:nvSpPr>
        <p:spPr bwMode="auto">
          <a:xfrm>
            <a:off x="4025572" y="8921158"/>
            <a:ext cx="3078950" cy="46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8" tIns="47095" rIns="94188" bIns="47095" anchor="b"/>
          <a:lstStyle>
            <a:lvl1pPr defTabSz="863600" eaLnBrk="0" hangingPunct="0">
              <a:defRPr>
                <a:solidFill>
                  <a:schemeClr val="tx1"/>
                </a:solidFill>
                <a:latin typeface="Arial" charset="0"/>
              </a:defRPr>
            </a:lvl1pPr>
            <a:lvl2pPr marL="742950" indent="-285750" defTabSz="863600" eaLnBrk="0" hangingPunct="0">
              <a:defRPr>
                <a:solidFill>
                  <a:schemeClr val="tx1"/>
                </a:solidFill>
                <a:latin typeface="Arial" charset="0"/>
              </a:defRPr>
            </a:lvl2pPr>
            <a:lvl3pPr marL="1143000" indent="-228600" defTabSz="863600" eaLnBrk="0" hangingPunct="0">
              <a:defRPr>
                <a:solidFill>
                  <a:schemeClr val="tx1"/>
                </a:solidFill>
                <a:latin typeface="Arial" charset="0"/>
              </a:defRPr>
            </a:lvl3pPr>
            <a:lvl4pPr marL="1600200" indent="-228600" defTabSz="863600" eaLnBrk="0" hangingPunct="0">
              <a:defRPr>
                <a:solidFill>
                  <a:schemeClr val="tx1"/>
                </a:solidFill>
                <a:latin typeface="Arial" charset="0"/>
              </a:defRPr>
            </a:lvl4pPr>
            <a:lvl5pPr marL="2057400" indent="-228600" defTabSz="863600" eaLnBrk="0" hangingPunct="0">
              <a:defRPr>
                <a:solidFill>
                  <a:schemeClr val="tx1"/>
                </a:solidFill>
                <a:latin typeface="Arial" charset="0"/>
              </a:defRPr>
            </a:lvl5pPr>
            <a:lvl6pPr marL="2514600" indent="-228600" defTabSz="863600" eaLnBrk="0" fontAlgn="base" hangingPunct="0">
              <a:spcBef>
                <a:spcPct val="0"/>
              </a:spcBef>
              <a:spcAft>
                <a:spcPct val="0"/>
              </a:spcAft>
              <a:defRPr>
                <a:solidFill>
                  <a:schemeClr val="tx1"/>
                </a:solidFill>
                <a:latin typeface="Arial" charset="0"/>
              </a:defRPr>
            </a:lvl6pPr>
            <a:lvl7pPr marL="2971800" indent="-228600" defTabSz="863600" eaLnBrk="0" fontAlgn="base" hangingPunct="0">
              <a:spcBef>
                <a:spcPct val="0"/>
              </a:spcBef>
              <a:spcAft>
                <a:spcPct val="0"/>
              </a:spcAft>
              <a:defRPr>
                <a:solidFill>
                  <a:schemeClr val="tx1"/>
                </a:solidFill>
                <a:latin typeface="Arial" charset="0"/>
              </a:defRPr>
            </a:lvl7pPr>
            <a:lvl8pPr marL="3429000" indent="-228600" defTabSz="863600" eaLnBrk="0" fontAlgn="base" hangingPunct="0">
              <a:spcBef>
                <a:spcPct val="0"/>
              </a:spcBef>
              <a:spcAft>
                <a:spcPct val="0"/>
              </a:spcAft>
              <a:defRPr>
                <a:solidFill>
                  <a:schemeClr val="tx1"/>
                </a:solidFill>
                <a:latin typeface="Arial" charset="0"/>
              </a:defRPr>
            </a:lvl8pPr>
            <a:lvl9pPr marL="3886200" indent="-228600" defTabSz="863600" eaLnBrk="0" fontAlgn="base" hangingPunct="0">
              <a:spcBef>
                <a:spcPct val="0"/>
              </a:spcBef>
              <a:spcAft>
                <a:spcPct val="0"/>
              </a:spcAft>
              <a:defRPr>
                <a:solidFill>
                  <a:schemeClr val="tx1"/>
                </a:solidFill>
                <a:latin typeface="Arial" charset="0"/>
              </a:defRPr>
            </a:lvl9pPr>
          </a:lstStyle>
          <a:p>
            <a:pPr algn="r"/>
            <a:fld id="{5846A991-DAD6-47F7-A6B5-6A3DECB899B5}" type="slidenum">
              <a:rPr lang="en-US" sz="1300">
                <a:ea typeface="ＭＳ Ｐゴシック" pitchFamily="34" charset="-128"/>
              </a:rPr>
              <a:pPr algn="r"/>
              <a:t>7</a:t>
            </a:fld>
            <a:endParaRPr lang="en-US" sz="1300">
              <a:ea typeface="ＭＳ Ｐゴシック" pitchFamily="34" charset="-128"/>
            </a:endParaRPr>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xfrm>
            <a:off x="944994" y="4460580"/>
            <a:ext cx="5214536" cy="4224534"/>
          </a:xfrm>
          <a:noFill/>
        </p:spPr>
        <p:txBody>
          <a:bodyPr lIns="94188" tIns="47095" rIns="94188" bIns="47095"/>
          <a:lstStyle/>
          <a:p>
            <a:pPr eaLnBrk="1" hangingPunct="1"/>
            <a:r>
              <a:rPr lang="en-US"/>
              <a:t>The following slides come from a study commissioned by the National Waterways Foundation and prepared by the Texas Transportation Institute that reports on the effectiveness of barging relative to other modes of transportation. This slide relates barge capacity to other modes. As you can see a common 15-barge tow of dry cargo has the equivalent capacity of 216 rail cars and six locomotives, or 1,050 tractor-trailers.  </a:t>
            </a:r>
          </a:p>
          <a:p>
            <a:pPr eaLnBrk="1" hangingPunct="1"/>
            <a:endParaRPr lang="en-US"/>
          </a:p>
        </p:txBody>
      </p:sp>
    </p:spTree>
    <p:extLst>
      <p:ext uri="{BB962C8B-B14F-4D97-AF65-F5344CB8AC3E}">
        <p14:creationId xmlns:p14="http://schemas.microsoft.com/office/powerpoint/2010/main" val="8632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936467" y="8773320"/>
            <a:ext cx="3012017" cy="46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4AA50C0F-397F-4609-9199-15C5F67B752D}" type="slidenum">
              <a:rPr lang="en-US" sz="1200"/>
              <a:pPr algn="r" eaLnBrk="1" hangingPunct="1"/>
              <a:t>8</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t>How many of you have seen the railroads advertisements regarding the relative fuel efficiency of rail to truck? Well, we’re better!</a:t>
            </a:r>
          </a:p>
        </p:txBody>
      </p:sp>
      <p:sp>
        <p:nvSpPr>
          <p:cNvPr id="2" name="Footer Placeholder 1"/>
          <p:cNvSpPr>
            <a:spLocks noGrp="1"/>
          </p:cNvSpPr>
          <p:nvPr>
            <p:ph type="ftr" sz="quarter" idx="10"/>
          </p:nvPr>
        </p:nvSpPr>
        <p:spPr/>
        <p:txBody>
          <a:bodyPr/>
          <a:lstStyle/>
          <a:p>
            <a:r>
              <a:rPr lang="en-US"/>
              <a:t>S:\PRESENT\Core Presentations\Freeman Days_2012_HEC Draft.pptx</a:t>
            </a:r>
          </a:p>
        </p:txBody>
      </p:sp>
      <p:sp>
        <p:nvSpPr>
          <p:cNvPr id="3" name="Date Placeholder 2"/>
          <p:cNvSpPr>
            <a:spLocks noGrp="1"/>
          </p:cNvSpPr>
          <p:nvPr>
            <p:ph type="dt" idx="11"/>
          </p:nvPr>
        </p:nvSpPr>
        <p:spPr/>
        <p:txBody>
          <a:bodyPr/>
          <a:lstStyle/>
          <a:p>
            <a:fld id="{6225E98F-287C-4A0F-9687-14C9FFC34A28}" type="datetime1">
              <a:rPr lang="en-US" smtClean="0"/>
              <a:t>10/9/2020</a:t>
            </a:fld>
            <a:endParaRPr lang="en-US"/>
          </a:p>
        </p:txBody>
      </p:sp>
    </p:spTree>
    <p:extLst>
      <p:ext uri="{BB962C8B-B14F-4D97-AF65-F5344CB8AC3E}">
        <p14:creationId xmlns:p14="http://schemas.microsoft.com/office/powerpoint/2010/main" val="105438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a:t>And, we are greener than truck or rail!</a:t>
            </a:r>
          </a:p>
          <a:p>
            <a:pPr eaLnBrk="1" hangingPunct="1"/>
            <a:endParaRPr lang="en-US"/>
          </a:p>
        </p:txBody>
      </p:sp>
      <p:sp>
        <p:nvSpPr>
          <p:cNvPr id="33796" name="Slide Number Placeholder 3"/>
          <p:cNvSpPr txBox="1">
            <a:spLocks noGrp="1"/>
          </p:cNvSpPr>
          <p:nvPr/>
        </p:nvSpPr>
        <p:spPr bwMode="auto">
          <a:xfrm>
            <a:off x="3936467" y="8773320"/>
            <a:ext cx="3012017" cy="46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nchor="b"/>
          <a:lstStyle>
            <a:lvl1pPr defTabSz="909638" eaLnBrk="0" hangingPunct="0">
              <a:defRPr>
                <a:solidFill>
                  <a:schemeClr val="tx1"/>
                </a:solidFill>
                <a:latin typeface="Arial" charset="0"/>
              </a:defRPr>
            </a:lvl1pPr>
            <a:lvl2pPr marL="742950" indent="-285750" defTabSz="909638" eaLnBrk="0" hangingPunct="0">
              <a:defRPr>
                <a:solidFill>
                  <a:schemeClr val="tx1"/>
                </a:solidFill>
                <a:latin typeface="Arial" charset="0"/>
              </a:defRPr>
            </a:lvl2pPr>
            <a:lvl3pPr marL="1143000" indent="-228600" defTabSz="909638" eaLnBrk="0" hangingPunct="0">
              <a:defRPr>
                <a:solidFill>
                  <a:schemeClr val="tx1"/>
                </a:solidFill>
                <a:latin typeface="Arial" charset="0"/>
              </a:defRPr>
            </a:lvl3pPr>
            <a:lvl4pPr marL="1600200" indent="-228600" defTabSz="909638" eaLnBrk="0" hangingPunct="0">
              <a:defRPr>
                <a:solidFill>
                  <a:schemeClr val="tx1"/>
                </a:solidFill>
                <a:latin typeface="Arial" charset="0"/>
              </a:defRPr>
            </a:lvl4pPr>
            <a:lvl5pPr marL="2057400" indent="-228600" defTabSz="909638" eaLnBrk="0" hangingPunct="0">
              <a:defRPr>
                <a:solidFill>
                  <a:schemeClr val="tx1"/>
                </a:solidFill>
                <a:latin typeface="Arial" charset="0"/>
              </a:defRPr>
            </a:lvl5pPr>
            <a:lvl6pPr marL="2514600" indent="-228600" defTabSz="909638" eaLnBrk="0" fontAlgn="base" hangingPunct="0">
              <a:spcBef>
                <a:spcPct val="0"/>
              </a:spcBef>
              <a:spcAft>
                <a:spcPct val="0"/>
              </a:spcAft>
              <a:defRPr>
                <a:solidFill>
                  <a:schemeClr val="tx1"/>
                </a:solidFill>
                <a:latin typeface="Arial" charset="0"/>
              </a:defRPr>
            </a:lvl6pPr>
            <a:lvl7pPr marL="2971800" indent="-228600" defTabSz="909638" eaLnBrk="0" fontAlgn="base" hangingPunct="0">
              <a:spcBef>
                <a:spcPct val="0"/>
              </a:spcBef>
              <a:spcAft>
                <a:spcPct val="0"/>
              </a:spcAft>
              <a:defRPr>
                <a:solidFill>
                  <a:schemeClr val="tx1"/>
                </a:solidFill>
                <a:latin typeface="Arial" charset="0"/>
              </a:defRPr>
            </a:lvl7pPr>
            <a:lvl8pPr marL="3429000" indent="-228600" defTabSz="909638" eaLnBrk="0" fontAlgn="base" hangingPunct="0">
              <a:spcBef>
                <a:spcPct val="0"/>
              </a:spcBef>
              <a:spcAft>
                <a:spcPct val="0"/>
              </a:spcAft>
              <a:defRPr>
                <a:solidFill>
                  <a:schemeClr val="tx1"/>
                </a:solidFill>
                <a:latin typeface="Arial" charset="0"/>
              </a:defRPr>
            </a:lvl8pPr>
            <a:lvl9pPr marL="3886200" indent="-228600" defTabSz="909638" eaLnBrk="0" fontAlgn="base" hangingPunct="0">
              <a:spcBef>
                <a:spcPct val="0"/>
              </a:spcBef>
              <a:spcAft>
                <a:spcPct val="0"/>
              </a:spcAft>
              <a:defRPr>
                <a:solidFill>
                  <a:schemeClr val="tx1"/>
                </a:solidFill>
                <a:latin typeface="Arial" charset="0"/>
              </a:defRPr>
            </a:lvl9pPr>
          </a:lstStyle>
          <a:p>
            <a:pPr algn="r" eaLnBrk="1" hangingPunct="1"/>
            <a:fld id="{E9CAA1C3-0902-496C-9E2B-F4918E0DC5DA}" type="slidenum">
              <a:rPr lang="en-US" sz="1200"/>
              <a:pPr algn="r" eaLnBrk="1" hangingPunct="1"/>
              <a:t>9</a:t>
            </a:fld>
            <a:endParaRPr lang="en-US" sz="1200"/>
          </a:p>
        </p:txBody>
      </p:sp>
      <p:sp>
        <p:nvSpPr>
          <p:cNvPr id="2" name="Footer Placeholder 1"/>
          <p:cNvSpPr>
            <a:spLocks noGrp="1"/>
          </p:cNvSpPr>
          <p:nvPr>
            <p:ph type="ftr" sz="quarter" idx="10"/>
          </p:nvPr>
        </p:nvSpPr>
        <p:spPr/>
        <p:txBody>
          <a:bodyPr/>
          <a:lstStyle/>
          <a:p>
            <a:r>
              <a:rPr lang="en-US"/>
              <a:t>S:\PRESENT\Core Presentations\Freeman Days_2012_HEC Draft.pptx</a:t>
            </a:r>
          </a:p>
        </p:txBody>
      </p:sp>
      <p:sp>
        <p:nvSpPr>
          <p:cNvPr id="3" name="Date Placeholder 2"/>
          <p:cNvSpPr>
            <a:spLocks noGrp="1"/>
          </p:cNvSpPr>
          <p:nvPr>
            <p:ph type="dt" idx="11"/>
          </p:nvPr>
        </p:nvSpPr>
        <p:spPr/>
        <p:txBody>
          <a:bodyPr/>
          <a:lstStyle/>
          <a:p>
            <a:fld id="{2B2685B5-71B0-4252-82CB-C8A5AA7AD382}" type="datetime1">
              <a:rPr lang="en-US" smtClean="0"/>
              <a:t>10/9/2020</a:t>
            </a:fld>
            <a:endParaRPr lang="en-US"/>
          </a:p>
        </p:txBody>
      </p:sp>
    </p:spTree>
    <p:extLst>
      <p:ext uri="{BB962C8B-B14F-4D97-AF65-F5344CB8AC3E}">
        <p14:creationId xmlns:p14="http://schemas.microsoft.com/office/powerpoint/2010/main" val="419959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D8479-05BB-4505-93BE-3C2AF963D3DE}" type="slidenum">
              <a:rPr lang="en-US" smtClean="0"/>
              <a:t>10</a:t>
            </a:fld>
            <a:endParaRPr lang="en-US"/>
          </a:p>
        </p:txBody>
      </p:sp>
    </p:spTree>
    <p:extLst>
      <p:ext uri="{BB962C8B-B14F-4D97-AF65-F5344CB8AC3E}">
        <p14:creationId xmlns:p14="http://schemas.microsoft.com/office/powerpoint/2010/main" val="1641999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F25843-1532-4EDA-B858-23444AD7E5CE}"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103143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25843-1532-4EDA-B858-23444AD7E5CE}"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91883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25843-1532-4EDA-B858-23444AD7E5CE}"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2284604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C0A22-14B5-4A18-B983-CBFA32A2C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174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627713-FFDF-4DE7-BB3D-08A3E7314B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813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2DA7A5-ADC3-4F88-9C9E-EA41ED75C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391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58E3DE-29D7-43A4-A6AB-A3CA05D1D3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308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0E097D-B65A-44AC-90CD-15F4CF72CD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566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16858E9-BEB8-46DA-B28B-4A9559EFD7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717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AC8CC13-923A-4F60-8ED7-A2AB72BF2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076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EDE32B-3A18-4BC1-A06A-C7C7674CF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627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25843-1532-4EDA-B858-23444AD7E5CE}"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3685845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E84609-487E-48A3-88C2-9935592336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355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3CBD16-7308-4582-8FAB-A8FE012C4E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380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89A3D9-CF13-44EA-BCAC-8E03854795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217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76400"/>
            <a:ext cx="508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752122-F33B-4870-8EE9-246F7717A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603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76400"/>
            <a:ext cx="103632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3962400"/>
            <a:ext cx="103632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40471-9080-4B3C-874D-ED3864E4D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498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676400"/>
            <a:ext cx="103632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07891-B745-48A5-B64B-E9290969AF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920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76400"/>
            <a:ext cx="508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76400"/>
            <a:ext cx="508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62400"/>
            <a:ext cx="508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760A5DF-C453-4F22-B290-86225A6E0E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906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676400"/>
            <a:ext cx="103632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B0F37B-3C9F-4B21-96E5-01068AD78C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172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676400"/>
            <a:ext cx="508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76400"/>
            <a:ext cx="508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62400"/>
            <a:ext cx="508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E649677-340C-4AA5-860B-93BB9F628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39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28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676400"/>
            <a:ext cx="508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76400"/>
            <a:ext cx="508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962400"/>
            <a:ext cx="508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62400"/>
            <a:ext cx="508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64060F5-5365-424E-B67B-40847A51AFD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912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25843-1532-4EDA-B858-23444AD7E5CE}"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232873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066800"/>
          </a:xfrm>
        </p:spPr>
        <p:txBody>
          <a:bodyPr/>
          <a:lstStyle/>
          <a:p>
            <a:r>
              <a:rPr lang="en-US"/>
              <a:t>Click to edit Master title style</a:t>
            </a:r>
          </a:p>
        </p:txBody>
      </p:sp>
      <p:sp>
        <p:nvSpPr>
          <p:cNvPr id="3" name="Chart Placeholder 2"/>
          <p:cNvSpPr>
            <a:spLocks noGrp="1"/>
          </p:cNvSpPr>
          <p:nvPr>
            <p:ph type="chart" sz="half" idx="1"/>
          </p:nvPr>
        </p:nvSpPr>
        <p:spPr>
          <a:xfrm>
            <a:off x="914400" y="2514600"/>
            <a:ext cx="5080000" cy="35814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prstClr val="black">
                    <a:tint val="75000"/>
                  </a:prstClr>
                </a:solidFill>
              </a:rPr>
              <a:t>January 16, 2013</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rPr>
              <a:t>4th Quarter Review 2012 - Deck</a:t>
            </a:r>
          </a:p>
        </p:txBody>
      </p:sp>
      <p:sp>
        <p:nvSpPr>
          <p:cNvPr id="6" name="Rectangle 6"/>
          <p:cNvSpPr>
            <a:spLocks noGrp="1" noChangeArrowheads="1"/>
          </p:cNvSpPr>
          <p:nvPr>
            <p:ph type="sldNum" sz="quarter" idx="12"/>
          </p:nvPr>
        </p:nvSpPr>
        <p:spPr>
          <a:ln/>
        </p:spPr>
        <p:txBody>
          <a:bodyPr/>
          <a:lstStyle>
            <a:lvl1pPr>
              <a:defRPr/>
            </a:lvl1pPr>
          </a:lstStyle>
          <a:p>
            <a:pPr>
              <a:defRPr/>
            </a:pPr>
            <a:fld id="{0551BA56-5C1F-4491-AB21-D650BAFF79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35276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F25843-1532-4EDA-B858-23444AD7E5CE}" type="datetimeFigureOut">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264736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F25843-1532-4EDA-B858-23444AD7E5CE}" type="datetimeFigureOut">
              <a:rPr lang="en-US" smtClean="0"/>
              <a:t>10/9/2020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212779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F25843-1532-4EDA-B858-23444AD7E5CE}" type="datetimeFigureOut">
              <a:rPr lang="en-US" smtClean="0"/>
              <a:t>10/9/2020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2009009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25843-1532-4EDA-B858-23444AD7E5CE}" type="datetimeFigureOut">
              <a:rPr lang="en-US" smtClean="0"/>
              <a:t>10/9/2020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3209759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25843-1532-4EDA-B858-23444AD7E5CE}" type="datetimeFigureOut">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327923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25843-1532-4EDA-B858-23444AD7E5CE}" type="datetimeFigureOut">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76C8F-8376-4CDA-B0E1-8408D223C96F}" type="slidenum">
              <a:rPr lang="en-US" smtClean="0"/>
              <a:t>‹#›</a:t>
            </a:fld>
            <a:endParaRPr lang="en-US"/>
          </a:p>
        </p:txBody>
      </p:sp>
    </p:spTree>
    <p:extLst>
      <p:ext uri="{BB962C8B-B14F-4D97-AF65-F5344CB8AC3E}">
        <p14:creationId xmlns:p14="http://schemas.microsoft.com/office/powerpoint/2010/main" val="107695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1000">
              <a:schemeClr val="accent3">
                <a:lumMod val="75000"/>
              </a:schemeClr>
            </a:gs>
            <a:gs pos="0">
              <a:schemeClr val="accent3">
                <a:lumMod val="95000"/>
                <a:alpha val="0"/>
              </a:schemeClr>
            </a:gs>
          </a:gsLst>
          <a:lin ang="5400000" scaled="1"/>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A02AC3-E1EB-4865-B3EA-BE04CC4B867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86875" b="74444"/>
          <a:stretch/>
        </p:blipFill>
        <p:spPr>
          <a:xfrm>
            <a:off x="0" y="0"/>
            <a:ext cx="1371600" cy="1502229"/>
          </a:xfrm>
          <a:prstGeom prst="rect">
            <a:avLst/>
          </a:prstGeom>
        </p:spPr>
      </p:pic>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1320800" y="230156"/>
            <a:ext cx="95504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25843-1532-4EDA-B858-23444AD7E5CE}" type="datetimeFigureOut">
              <a:rPr lang="en-US" smtClean="0"/>
              <a:t>10/9/2020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76C8F-8376-4CDA-B0E1-8408D223C96F}" type="slidenum">
              <a:rPr lang="en-US" smtClean="0"/>
              <a:t>‹#›</a:t>
            </a:fld>
            <a:endParaRPr lang="en-US"/>
          </a:p>
        </p:txBody>
      </p:sp>
      <p:pic>
        <p:nvPicPr>
          <p:cNvPr id="8" name="Picture 7">
            <a:extLst>
              <a:ext uri="{FF2B5EF4-FFF2-40B4-BE49-F238E27FC236}">
                <a16:creationId xmlns:a16="http://schemas.microsoft.com/office/drawing/2014/main" id="{09B43456-F54F-46F3-9A40-964CD7406225}"/>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4375" t="87106"/>
          <a:stretch/>
        </p:blipFill>
        <p:spPr>
          <a:xfrm>
            <a:off x="9524999" y="6104016"/>
            <a:ext cx="2663989" cy="753983"/>
          </a:xfrm>
          <a:prstGeom prst="rect">
            <a:avLst/>
          </a:prstGeom>
        </p:spPr>
      </p:pic>
    </p:spTree>
    <p:extLst>
      <p:ext uri="{BB962C8B-B14F-4D97-AF65-F5344CB8AC3E}">
        <p14:creationId xmlns:p14="http://schemas.microsoft.com/office/powerpoint/2010/main" val="400752472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b="1" kern="1200">
          <a:solidFill>
            <a:schemeClr val="tx1"/>
          </a:solidFill>
          <a:latin typeface="Cambria" panose="02040503050406030204" pitchFamily="18" charset="0"/>
          <a:ea typeface="+mj-ea"/>
          <a:cs typeface="+mj-cs"/>
        </a:defRPr>
      </a:lvl1pPr>
    </p:titleStyle>
    <p:bodyStyle>
      <a:lvl1pPr marL="342900" indent="-342900" algn="l" defTabSz="914400" rtl="0" eaLnBrk="1" latinLnBrk="0" hangingPunct="1">
        <a:spcBef>
          <a:spcPct val="20000"/>
        </a:spcBef>
        <a:buClr>
          <a:srgbClr val="C00000"/>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chemeClr val="accent3">
                <a:lumMod val="75000"/>
              </a:schemeClr>
            </a:gs>
            <a:gs pos="0">
              <a:schemeClr val="accent3">
                <a:lumMod val="95000"/>
                <a:alpha val="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676400"/>
            <a:ext cx="10363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6563A357-1E86-40E6-AEB4-B65FE8F508E9}"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3" name="Picture 2" descr="Logo&#10;&#10;Description automatically generated">
            <a:extLst>
              <a:ext uri="{FF2B5EF4-FFF2-40B4-BE49-F238E27FC236}">
                <a16:creationId xmlns:a16="http://schemas.microsoft.com/office/drawing/2014/main" id="{6195E86B-9575-41EB-8ABD-DE1717E3CD1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532063" y="5499096"/>
            <a:ext cx="2453878" cy="1840351"/>
          </a:xfrm>
          <a:prstGeom prst="rect">
            <a:avLst/>
          </a:prstGeom>
        </p:spPr>
      </p:pic>
    </p:spTree>
    <p:extLst>
      <p:ext uri="{BB962C8B-B14F-4D97-AF65-F5344CB8AC3E}">
        <p14:creationId xmlns:p14="http://schemas.microsoft.com/office/powerpoint/2010/main" val="115453717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Lst>
  <p:txStyles>
    <p:titleStyle>
      <a:lvl1pPr algn="ctr" rtl="0" eaLnBrk="0" fontAlgn="base" hangingPunct="0">
        <a:spcBef>
          <a:spcPct val="0"/>
        </a:spcBef>
        <a:spcAft>
          <a:spcPct val="0"/>
        </a:spcAft>
        <a:defRPr sz="4000" b="1">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Tahoma" pitchFamily="34" charset="0"/>
        </a:defRPr>
      </a:lvl2pPr>
      <a:lvl3pPr algn="ctr" rtl="0" eaLnBrk="0" fontAlgn="base" hangingPunct="0">
        <a:spcBef>
          <a:spcPct val="0"/>
        </a:spcBef>
        <a:spcAft>
          <a:spcPct val="0"/>
        </a:spcAft>
        <a:defRPr sz="4000" b="1">
          <a:solidFill>
            <a:schemeClr val="tx1"/>
          </a:solidFill>
          <a:latin typeface="Tahoma" pitchFamily="34" charset="0"/>
        </a:defRPr>
      </a:lvl3pPr>
      <a:lvl4pPr algn="ctr" rtl="0" eaLnBrk="0" fontAlgn="base" hangingPunct="0">
        <a:spcBef>
          <a:spcPct val="0"/>
        </a:spcBef>
        <a:spcAft>
          <a:spcPct val="0"/>
        </a:spcAft>
        <a:defRPr sz="4000" b="1">
          <a:solidFill>
            <a:schemeClr val="tx1"/>
          </a:solidFill>
          <a:latin typeface="Tahoma" pitchFamily="34" charset="0"/>
        </a:defRPr>
      </a:lvl4pPr>
      <a:lvl5pPr algn="ctr" rtl="0" eaLnBrk="0" fontAlgn="base" hangingPunct="0">
        <a:spcBef>
          <a:spcPct val="0"/>
        </a:spcBef>
        <a:spcAft>
          <a:spcPct val="0"/>
        </a:spcAft>
        <a:defRPr sz="4000" b="1">
          <a:solidFill>
            <a:schemeClr val="tx1"/>
          </a:solidFill>
          <a:latin typeface="Tahoma" pitchFamily="34" charset="0"/>
        </a:defRPr>
      </a:lvl5pPr>
      <a:lvl6pPr marL="457200" algn="ctr" rtl="0" fontAlgn="base">
        <a:spcBef>
          <a:spcPct val="0"/>
        </a:spcBef>
        <a:spcAft>
          <a:spcPct val="0"/>
        </a:spcAft>
        <a:defRPr sz="4000" b="1">
          <a:solidFill>
            <a:schemeClr val="tx1"/>
          </a:solidFill>
          <a:latin typeface="Tahoma" pitchFamily="34" charset="0"/>
        </a:defRPr>
      </a:lvl6pPr>
      <a:lvl7pPr marL="914400" algn="ctr" rtl="0" fontAlgn="base">
        <a:spcBef>
          <a:spcPct val="0"/>
        </a:spcBef>
        <a:spcAft>
          <a:spcPct val="0"/>
        </a:spcAft>
        <a:defRPr sz="4000" b="1">
          <a:solidFill>
            <a:schemeClr val="tx1"/>
          </a:solidFill>
          <a:latin typeface="Tahoma" pitchFamily="34" charset="0"/>
        </a:defRPr>
      </a:lvl7pPr>
      <a:lvl8pPr marL="1371600" algn="ctr" rtl="0" fontAlgn="base">
        <a:spcBef>
          <a:spcPct val="0"/>
        </a:spcBef>
        <a:spcAft>
          <a:spcPct val="0"/>
        </a:spcAft>
        <a:defRPr sz="4000" b="1">
          <a:solidFill>
            <a:schemeClr val="tx1"/>
          </a:solidFill>
          <a:latin typeface="Tahoma" pitchFamily="34" charset="0"/>
        </a:defRPr>
      </a:lvl8pPr>
      <a:lvl9pPr marL="1828800" algn="ctr" rtl="0" fontAlgn="base">
        <a:spcBef>
          <a:spcPct val="0"/>
        </a:spcBef>
        <a:spcAft>
          <a:spcPct val="0"/>
        </a:spcAft>
        <a:defRPr sz="4000" b="1">
          <a:solidFill>
            <a:schemeClr val="tx1"/>
          </a:solidFill>
          <a:latin typeface="Tahoma" pitchFamily="34" charset="0"/>
        </a:defRPr>
      </a:lvl9pPr>
    </p:titleStyle>
    <p:bodyStyle>
      <a:lvl1pPr marL="342900" indent="-342900" algn="l" rtl="0" eaLnBrk="0" fontAlgn="base" hangingPunct="0">
        <a:spcBef>
          <a:spcPct val="20000"/>
        </a:spcBef>
        <a:spcAft>
          <a:spcPct val="0"/>
        </a:spcAft>
        <a:buClr>
          <a:srgbClr val="CC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sz="2800">
          <a:solidFill>
            <a:schemeClr val="tx1"/>
          </a:solidFill>
          <a:latin typeface="+mn-lt"/>
        </a:defRPr>
      </a:lvl2pPr>
      <a:lvl3pPr marL="1143000" indent="-228600" algn="l" rtl="0" eaLnBrk="0" fontAlgn="base" hangingPunct="0">
        <a:spcBef>
          <a:spcPct val="20000"/>
        </a:spcBef>
        <a:spcAft>
          <a:spcPct val="0"/>
        </a:spcAft>
        <a:buClr>
          <a:srgbClr val="CC0000"/>
        </a:buClr>
        <a:buChar char="•"/>
        <a:defRPr sz="2400">
          <a:solidFill>
            <a:schemeClr val="tx1"/>
          </a:solidFill>
          <a:latin typeface="+mn-lt"/>
        </a:defRPr>
      </a:lvl3pPr>
      <a:lvl4pPr marL="1600200" indent="-228600" algn="l" rtl="0" eaLnBrk="0" fontAlgn="base" hangingPunct="0">
        <a:spcBef>
          <a:spcPct val="20000"/>
        </a:spcBef>
        <a:spcAft>
          <a:spcPct val="0"/>
        </a:spcAft>
        <a:buClr>
          <a:srgbClr val="CC0000"/>
        </a:buClr>
        <a:buChar char="–"/>
        <a:defRPr sz="2000">
          <a:solidFill>
            <a:schemeClr val="tx1"/>
          </a:solidFill>
          <a:latin typeface="+mn-lt"/>
        </a:defRPr>
      </a:lvl4pPr>
      <a:lvl5pPr marL="2057400" indent="-228600" algn="l" rtl="0" eaLnBrk="0" fontAlgn="base" hangingPunct="0">
        <a:spcBef>
          <a:spcPct val="20000"/>
        </a:spcBef>
        <a:spcAft>
          <a:spcPct val="0"/>
        </a:spcAft>
        <a:buClr>
          <a:srgbClr val="CC0000"/>
        </a:buClr>
        <a:buChar char="»"/>
        <a:defRPr sz="2000">
          <a:solidFill>
            <a:schemeClr val="tx1"/>
          </a:solidFill>
          <a:latin typeface="+mn-lt"/>
        </a:defRPr>
      </a:lvl5pPr>
      <a:lvl6pPr marL="2514600" indent="-228600" algn="l" rtl="0" fontAlgn="base">
        <a:spcBef>
          <a:spcPct val="20000"/>
        </a:spcBef>
        <a:spcAft>
          <a:spcPct val="0"/>
        </a:spcAft>
        <a:buClr>
          <a:srgbClr val="CC0000"/>
        </a:buClr>
        <a:buChar char="»"/>
        <a:defRPr sz="2000">
          <a:solidFill>
            <a:schemeClr val="tx1"/>
          </a:solidFill>
          <a:latin typeface="+mn-lt"/>
        </a:defRPr>
      </a:lvl6pPr>
      <a:lvl7pPr marL="2971800" indent="-228600" algn="l" rtl="0" fontAlgn="base">
        <a:spcBef>
          <a:spcPct val="20000"/>
        </a:spcBef>
        <a:spcAft>
          <a:spcPct val="0"/>
        </a:spcAft>
        <a:buClr>
          <a:srgbClr val="CC0000"/>
        </a:buClr>
        <a:buChar char="»"/>
        <a:defRPr sz="2000">
          <a:solidFill>
            <a:schemeClr val="tx1"/>
          </a:solidFill>
          <a:latin typeface="+mn-lt"/>
        </a:defRPr>
      </a:lvl7pPr>
      <a:lvl8pPr marL="3429000" indent="-228600" algn="l" rtl="0" fontAlgn="base">
        <a:spcBef>
          <a:spcPct val="20000"/>
        </a:spcBef>
        <a:spcAft>
          <a:spcPct val="0"/>
        </a:spcAft>
        <a:buClr>
          <a:srgbClr val="CC0000"/>
        </a:buClr>
        <a:buChar char="»"/>
        <a:defRPr sz="2000">
          <a:solidFill>
            <a:schemeClr val="tx1"/>
          </a:solidFill>
          <a:latin typeface="+mn-lt"/>
        </a:defRPr>
      </a:lvl8pPr>
      <a:lvl9pPr marL="3886200" indent="-228600" algn="l" rtl="0" fontAlgn="base">
        <a:spcBef>
          <a:spcPct val="20000"/>
        </a:spcBef>
        <a:spcAft>
          <a:spcPct val="0"/>
        </a:spcAft>
        <a:buClr>
          <a:srgbClr val="CC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png"/><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gif"/></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698AA1A-F30A-451B-B0B9-01383DFCEB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400" y="1219200"/>
            <a:ext cx="4419600"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A0DCA911-BA43-498F-A91D-9534D265AA0E}"/>
              </a:ext>
            </a:extLst>
          </p:cNvPr>
          <p:cNvSpPr>
            <a:spLocks noGrp="1"/>
          </p:cNvSpPr>
          <p:nvPr>
            <p:ph sz="half" idx="2"/>
          </p:nvPr>
        </p:nvSpPr>
        <p:spPr>
          <a:xfrm>
            <a:off x="7708743" y="3361295"/>
            <a:ext cx="3883378" cy="1627957"/>
          </a:xfrm>
        </p:spPr>
        <p:txBody>
          <a:bodyPr wrap="square" anchor="t">
            <a:normAutofit/>
          </a:bodyPr>
          <a:lstStyle/>
          <a:p>
            <a:pPr marL="0" indent="0" algn="r">
              <a:lnSpc>
                <a:spcPct val="90000"/>
              </a:lnSpc>
              <a:buNone/>
            </a:pPr>
            <a:r>
              <a:rPr lang="en-US" sz="2000" i="1" dirty="0">
                <a:latin typeface="Franklin Gothic Book" panose="020B0503020102020204" pitchFamily="34" charset="0"/>
              </a:rPr>
              <a:t>Merritt Lane </a:t>
            </a:r>
          </a:p>
          <a:p>
            <a:pPr marL="0" indent="0" algn="r">
              <a:lnSpc>
                <a:spcPct val="90000"/>
              </a:lnSpc>
              <a:buNone/>
            </a:pPr>
            <a:r>
              <a:rPr lang="en-US" sz="2000" i="1" dirty="0">
                <a:latin typeface="Franklin Gothic Book" panose="020B0503020102020204" pitchFamily="34" charset="0"/>
              </a:rPr>
              <a:t>President and CEO </a:t>
            </a:r>
          </a:p>
          <a:p>
            <a:pPr marL="0" indent="0" algn="r">
              <a:lnSpc>
                <a:spcPct val="90000"/>
              </a:lnSpc>
              <a:buNone/>
            </a:pPr>
            <a:r>
              <a:rPr lang="en-US" sz="2000" i="1" dirty="0">
                <a:latin typeface="Franklin Gothic Book" panose="020B0503020102020204" pitchFamily="34" charset="0"/>
              </a:rPr>
              <a:t>Canal Barge Company, Inc.</a:t>
            </a:r>
          </a:p>
          <a:p>
            <a:pPr marL="0" indent="0" algn="r">
              <a:lnSpc>
                <a:spcPct val="90000"/>
              </a:lnSpc>
              <a:buNone/>
            </a:pPr>
            <a:r>
              <a:rPr lang="en-US" sz="2000" i="1" dirty="0">
                <a:latin typeface="Franklin Gothic Book" panose="020B0503020102020204" pitchFamily="34" charset="0"/>
              </a:rPr>
              <a:t>October 15, 2020</a:t>
            </a:r>
          </a:p>
        </p:txBody>
      </p:sp>
      <p:sp>
        <p:nvSpPr>
          <p:cNvPr id="2" name="Rectangle 1">
            <a:extLst>
              <a:ext uri="{FF2B5EF4-FFF2-40B4-BE49-F238E27FC236}">
                <a16:creationId xmlns:a16="http://schemas.microsoft.com/office/drawing/2014/main" id="{17AEEFD0-CB1E-42C1-BCE4-8265B441A204}"/>
              </a:ext>
            </a:extLst>
          </p:cNvPr>
          <p:cNvSpPr/>
          <p:nvPr/>
        </p:nvSpPr>
        <p:spPr>
          <a:xfrm>
            <a:off x="5693116" y="2091849"/>
            <a:ext cx="6213689" cy="1034129"/>
          </a:xfrm>
          <a:prstGeom prst="rect">
            <a:avLst/>
          </a:prstGeom>
        </p:spPr>
        <p:txBody>
          <a:bodyPr wrap="none">
            <a:spAutoFit/>
          </a:bodyPr>
          <a:lstStyle/>
          <a:p>
            <a:pPr lvl="0">
              <a:lnSpc>
                <a:spcPct val="90000"/>
              </a:lnSpc>
            </a:pPr>
            <a:r>
              <a:rPr lang="en-US" sz="3400" dirty="0">
                <a:latin typeface="Franklin Gothic Medium Cond" panose="020B0606030402020204" pitchFamily="34" charset="0"/>
              </a:rPr>
              <a:t>The Continuing Economic Importance </a:t>
            </a:r>
          </a:p>
          <a:p>
            <a:pPr lvl="0">
              <a:lnSpc>
                <a:spcPct val="90000"/>
              </a:lnSpc>
            </a:pPr>
            <a:r>
              <a:rPr lang="en-US" sz="3400" dirty="0">
                <a:latin typeface="Franklin Gothic Medium Cond" panose="020B0606030402020204" pitchFamily="34" charset="0"/>
              </a:rPr>
              <a:t>of the Inland Waterways</a:t>
            </a:r>
          </a:p>
        </p:txBody>
      </p:sp>
    </p:spTree>
    <p:extLst>
      <p:ext uri="{BB962C8B-B14F-4D97-AF65-F5344CB8AC3E}">
        <p14:creationId xmlns:p14="http://schemas.microsoft.com/office/powerpoint/2010/main" val="27623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10010-740C-437D-805B-65AEFE27CEE9}"/>
              </a:ext>
            </a:extLst>
          </p:cNvPr>
          <p:cNvSpPr>
            <a:spLocks noGrp="1"/>
          </p:cNvSpPr>
          <p:nvPr>
            <p:ph type="title"/>
          </p:nvPr>
        </p:nvSpPr>
        <p:spPr/>
        <p:txBody>
          <a:bodyPr>
            <a:normAutofit fontScale="90000"/>
          </a:bodyPr>
          <a:lstStyle/>
          <a:p>
            <a:r>
              <a:rPr lang="en-US" dirty="0">
                <a:latin typeface="Franklin Gothic Medium" panose="020B0603020102020204" pitchFamily="34" charset="0"/>
              </a:rPr>
              <a:t>Canal Barge Company:</a:t>
            </a:r>
            <a:br>
              <a:rPr lang="en-US" dirty="0">
                <a:latin typeface="Franklin Gothic Medium" panose="020B0603020102020204" pitchFamily="34" charset="0"/>
              </a:rPr>
            </a:br>
            <a:r>
              <a:rPr lang="en-US" dirty="0">
                <a:latin typeface="Franklin Gothic Medium" panose="020B0603020102020204" pitchFamily="34" charset="0"/>
              </a:rPr>
              <a:t>A Tech Start-Up</a:t>
            </a:r>
          </a:p>
        </p:txBody>
      </p:sp>
      <p:sp>
        <p:nvSpPr>
          <p:cNvPr id="5" name="Text Placeholder 4">
            <a:extLst>
              <a:ext uri="{FF2B5EF4-FFF2-40B4-BE49-F238E27FC236}">
                <a16:creationId xmlns:a16="http://schemas.microsoft.com/office/drawing/2014/main" id="{EE93DE97-2533-4D44-8F45-A3E2BA70949B}"/>
              </a:ext>
            </a:extLst>
          </p:cNvPr>
          <p:cNvSpPr>
            <a:spLocks noGrp="1"/>
          </p:cNvSpPr>
          <p:nvPr>
            <p:ph type="body" sz="half" idx="1"/>
          </p:nvPr>
        </p:nvSpPr>
        <p:spPr>
          <a:xfrm>
            <a:off x="4038600" y="1572621"/>
            <a:ext cx="8001000" cy="2286000"/>
          </a:xfrm>
        </p:spPr>
        <p:txBody>
          <a:bodyPr/>
          <a:lstStyle/>
          <a:p>
            <a:r>
              <a:rPr lang="en-US" dirty="0">
                <a:latin typeface="Franklin Gothic Medium Cond" panose="020B0606030402020204" pitchFamily="34" charset="0"/>
              </a:rPr>
              <a:t>1933 – Pioneering entrepreneurs who believed in waterborne commerce.</a:t>
            </a:r>
          </a:p>
          <a:p>
            <a:pPr lvl="1"/>
            <a:r>
              <a:rPr lang="en-US" dirty="0">
                <a:latin typeface="Franklin Gothic Medium Cond" panose="020B0606030402020204" pitchFamily="34" charset="0"/>
              </a:rPr>
              <a:t>First all-welded steel tank barge complete with an onboard pumping unit to haul fuel along the Gulf Intracoastal Canal… thus the name.</a:t>
            </a:r>
          </a:p>
        </p:txBody>
      </p:sp>
      <p:pic>
        <p:nvPicPr>
          <p:cNvPr id="8" name="Content Placeholder 7">
            <a:extLst>
              <a:ext uri="{FF2B5EF4-FFF2-40B4-BE49-F238E27FC236}">
                <a16:creationId xmlns:a16="http://schemas.microsoft.com/office/drawing/2014/main" id="{E1E16124-28E4-41E9-80BD-A07B43B2ABBB}"/>
              </a:ext>
            </a:extLst>
          </p:cNvPr>
          <p:cNvPicPr>
            <a:picLocks noGrp="1" noChangeAspect="1"/>
          </p:cNvPicPr>
          <p:nvPr>
            <p:ph sz="quarter" idx="2"/>
          </p:nvPr>
        </p:nvPicPr>
        <p:blipFill>
          <a:blip r:embed="rId3"/>
          <a:stretch>
            <a:fillRect/>
          </a:stretch>
        </p:blipFill>
        <p:spPr>
          <a:xfrm>
            <a:off x="304800" y="1560283"/>
            <a:ext cx="3522133" cy="1981200"/>
          </a:xfrm>
          <a:prstGeom prst="rect">
            <a:avLst/>
          </a:prstGeom>
        </p:spPr>
      </p:pic>
      <p:sp>
        <p:nvSpPr>
          <p:cNvPr id="7" name="Content Placeholder 6">
            <a:extLst>
              <a:ext uri="{FF2B5EF4-FFF2-40B4-BE49-F238E27FC236}">
                <a16:creationId xmlns:a16="http://schemas.microsoft.com/office/drawing/2014/main" id="{259A7066-8E05-4EAE-94FA-448A81D857EA}"/>
              </a:ext>
            </a:extLst>
          </p:cNvPr>
          <p:cNvSpPr>
            <a:spLocks noGrp="1"/>
          </p:cNvSpPr>
          <p:nvPr>
            <p:ph sz="quarter" idx="3"/>
          </p:nvPr>
        </p:nvSpPr>
        <p:spPr>
          <a:xfrm>
            <a:off x="4038600" y="4059643"/>
            <a:ext cx="7467600" cy="1981200"/>
          </a:xfrm>
        </p:spPr>
        <p:txBody>
          <a:bodyPr>
            <a:normAutofit lnSpcReduction="10000"/>
          </a:bodyPr>
          <a:lstStyle/>
          <a:p>
            <a:r>
              <a:rPr lang="en-US" dirty="0">
                <a:latin typeface="Franklin Gothic Medium Cond" panose="020B0606030402020204" pitchFamily="34" charset="0"/>
              </a:rPr>
              <a:t>Over the next 50 years, CBC was a leading innovator in equipment and systems design and became known for its integrity, customer service and expertise.</a:t>
            </a:r>
          </a:p>
        </p:txBody>
      </p:sp>
      <p:pic>
        <p:nvPicPr>
          <p:cNvPr id="10" name="Picture 9" descr="A train traveling down tracks next to a body of water&#10;&#10;Description generated with very high confidence">
            <a:extLst>
              <a:ext uri="{FF2B5EF4-FFF2-40B4-BE49-F238E27FC236}">
                <a16:creationId xmlns:a16="http://schemas.microsoft.com/office/drawing/2014/main" id="{C3B5414B-483E-460F-BA00-C788EFDC2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730166"/>
            <a:ext cx="3537559" cy="2706917"/>
          </a:xfrm>
          <a:prstGeom prst="rect">
            <a:avLst/>
          </a:prstGeom>
        </p:spPr>
      </p:pic>
    </p:spTree>
    <p:extLst>
      <p:ext uri="{BB962C8B-B14F-4D97-AF65-F5344CB8AC3E}">
        <p14:creationId xmlns:p14="http://schemas.microsoft.com/office/powerpoint/2010/main" val="352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ody of water&#10;&#10;Description automatically generated">
            <a:extLst>
              <a:ext uri="{FF2B5EF4-FFF2-40B4-BE49-F238E27FC236}">
                <a16:creationId xmlns:a16="http://schemas.microsoft.com/office/drawing/2014/main" id="{B21769F6-716D-4AFF-A0A4-292086EAB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29"/>
            <a:ext cx="12192000" cy="6840141"/>
          </a:xfrm>
          <a:prstGeom prst="rect">
            <a:avLst/>
          </a:prstGeom>
        </p:spPr>
      </p:pic>
      <p:sp>
        <p:nvSpPr>
          <p:cNvPr id="2" name="Title 1">
            <a:extLst>
              <a:ext uri="{FF2B5EF4-FFF2-40B4-BE49-F238E27FC236}">
                <a16:creationId xmlns:a16="http://schemas.microsoft.com/office/drawing/2014/main" id="{51C4403D-306A-4C83-AC6C-4A03FB621E0B}"/>
              </a:ext>
            </a:extLst>
          </p:cNvPr>
          <p:cNvSpPr>
            <a:spLocks noGrp="1"/>
          </p:cNvSpPr>
          <p:nvPr>
            <p:ph type="title"/>
          </p:nvPr>
        </p:nvSpPr>
        <p:spPr>
          <a:xfrm>
            <a:off x="304800" y="321651"/>
            <a:ext cx="11582400" cy="1143000"/>
          </a:xfrm>
        </p:spPr>
        <p:txBody>
          <a:bodyPr>
            <a:noAutofit/>
          </a:bodyPr>
          <a:lstStyle/>
          <a:p>
            <a:r>
              <a:rPr lang="en-US" sz="3200" dirty="0">
                <a:solidFill>
                  <a:schemeClr val="bg1"/>
                </a:solidFill>
                <a:latin typeface="Franklin Gothic Medium" panose="020B0603020102020204" pitchFamily="34" charset="0"/>
              </a:rPr>
              <a:t>CBC: One of the Largest and Most Diverse Privately -Owned Marine Transportation Companies in the U.S.</a:t>
            </a:r>
          </a:p>
        </p:txBody>
      </p:sp>
    </p:spTree>
    <p:extLst>
      <p:ext uri="{BB962C8B-B14F-4D97-AF65-F5344CB8AC3E}">
        <p14:creationId xmlns:p14="http://schemas.microsoft.com/office/powerpoint/2010/main" val="2780850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normAutofit/>
          </a:bodyPr>
          <a:lstStyle/>
          <a:p>
            <a:r>
              <a:rPr lang="en-US" dirty="0">
                <a:latin typeface="Franklin Gothic Medium" panose="020B0603020102020204" pitchFamily="34" charset="0"/>
              </a:rPr>
              <a:t>Canal Barge Company, Inc.</a:t>
            </a:r>
          </a:p>
        </p:txBody>
      </p:sp>
      <p:sp>
        <p:nvSpPr>
          <p:cNvPr id="8195" name="Rectangle 5"/>
          <p:cNvSpPr>
            <a:spLocks noGrp="1" noChangeArrowheads="1"/>
          </p:cNvSpPr>
          <p:nvPr>
            <p:ph idx="1"/>
          </p:nvPr>
        </p:nvSpPr>
        <p:spPr>
          <a:xfrm>
            <a:off x="609600" y="1371600"/>
            <a:ext cx="10972800" cy="2057401"/>
          </a:xfrm>
        </p:spPr>
        <p:txBody>
          <a:bodyPr>
            <a:normAutofit lnSpcReduction="10000"/>
          </a:bodyPr>
          <a:lstStyle/>
          <a:p>
            <a:r>
              <a:rPr lang="en-US" dirty="0">
                <a:latin typeface="Franklin Gothic Medium Cond" panose="020B0606030402020204" pitchFamily="34" charset="0"/>
              </a:rPr>
              <a:t>We concentrate on areas where specialized knowledge, equipment, focus, and people make a difference. We are a </a:t>
            </a:r>
            <a:r>
              <a:rPr lang="en-US" b="1" spc="50" dirty="0">
                <a:latin typeface="Franklin Gothic Medium Cond" panose="020B0606030402020204" pitchFamily="34" charset="0"/>
              </a:rPr>
              <a:t>transpo</a:t>
            </a:r>
            <a:r>
              <a:rPr lang="en-US" b="1" spc="200" dirty="0">
                <a:latin typeface="Franklin Gothic Medium Cond" panose="020B0606030402020204" pitchFamily="34" charset="0"/>
              </a:rPr>
              <a:t>rt</a:t>
            </a:r>
            <a:r>
              <a:rPr lang="en-US" b="1" spc="50" dirty="0">
                <a:latin typeface="Franklin Gothic Medium Cond" panose="020B0606030402020204" pitchFamily="34" charset="0"/>
              </a:rPr>
              <a:t>ation and logistics solutions company</a:t>
            </a:r>
            <a:r>
              <a:rPr lang="en-US" spc="50" dirty="0">
                <a:latin typeface="Franklin Gothic Medium Cond" panose="020B0606030402020204" pitchFamily="34" charset="0"/>
              </a:rPr>
              <a:t>.</a:t>
            </a:r>
          </a:p>
          <a:p>
            <a:r>
              <a:rPr lang="en-US" dirty="0">
                <a:latin typeface="Franklin Gothic Medium Cond" panose="020B0606030402020204" pitchFamily="34" charset="0"/>
              </a:rPr>
              <a:t>Strong Culture and Strong Balance Sheet…Move With Confidence.</a:t>
            </a:r>
          </a:p>
          <a:p>
            <a:pPr marL="0" indent="0">
              <a:buNone/>
            </a:pPr>
            <a:endParaRPr lang="en-US" dirty="0"/>
          </a:p>
        </p:txBody>
      </p:sp>
      <p:pic>
        <p:nvPicPr>
          <p:cNvPr id="4" name="Picture 4" descr="_DSC4875"/>
          <p:cNvPicPr>
            <a:picLocks noChangeAspect="1" noChangeArrowheads="1"/>
          </p:cNvPicPr>
          <p:nvPr/>
        </p:nvPicPr>
        <p:blipFill>
          <a:blip r:embed="rId3" cstate="print">
            <a:extLst>
              <a:ext uri="{28A0092B-C50C-407E-A947-70E740481C1C}">
                <a14:useLocalDpi xmlns:a14="http://schemas.microsoft.com/office/drawing/2010/main" val="0"/>
              </a:ext>
            </a:extLst>
          </a:blip>
          <a:srcRect l="2324" r="3874"/>
          <a:stretch>
            <a:fillRect/>
          </a:stretch>
        </p:blipFill>
        <p:spPr>
          <a:xfrm>
            <a:off x="0" y="3648822"/>
            <a:ext cx="4495800" cy="3209178"/>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descr="S:\Photos\2012\MV Eugenie J Huger\0T0A32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1295" y="3648822"/>
            <a:ext cx="4813768" cy="32091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2047" y="3648822"/>
            <a:ext cx="2409941" cy="3213255"/>
          </a:xfrm>
          <a:prstGeom prst="rect">
            <a:avLst/>
          </a:prstGeom>
        </p:spPr>
      </p:pic>
    </p:spTree>
    <p:extLst>
      <p:ext uri="{BB962C8B-B14F-4D97-AF65-F5344CB8AC3E}">
        <p14:creationId xmlns:p14="http://schemas.microsoft.com/office/powerpoint/2010/main" val="2855818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43ACB-049A-4690-94DD-879FCAE9CF55}"/>
              </a:ext>
            </a:extLst>
          </p:cNvPr>
          <p:cNvSpPr>
            <a:spLocks noGrp="1"/>
          </p:cNvSpPr>
          <p:nvPr>
            <p:ph type="title"/>
          </p:nvPr>
        </p:nvSpPr>
        <p:spPr>
          <a:xfrm>
            <a:off x="1213807" y="4269282"/>
            <a:ext cx="9573768" cy="1738326"/>
          </a:xfrm>
          <a:solidFill>
            <a:srgbClr val="305D8A"/>
          </a:solidFill>
          <a:ln w="38100">
            <a:solidFill>
              <a:srgbClr val="404040"/>
            </a:solidFill>
            <a:miter lim="800000"/>
          </a:ln>
        </p:spPr>
        <p:txBody>
          <a:bodyPr vert="horz" lIns="91440" tIns="45720" rIns="91440" bIns="45720" rtlCol="0" anchor="ctr">
            <a:noAutofit/>
          </a:bodyPr>
          <a:lstStyle/>
          <a:p>
            <a:pPr>
              <a:lnSpc>
                <a:spcPct val="90000"/>
              </a:lnSpc>
            </a:pPr>
            <a:r>
              <a:rPr lang="en-US" kern="1200" dirty="0">
                <a:solidFill>
                  <a:schemeClr val="bg1"/>
                </a:solidFill>
                <a:latin typeface="Franklin Gothic Medium" panose="020B0603020102020204" pitchFamily="34" charset="0"/>
              </a:rPr>
              <a:t>Safety First: </a:t>
            </a:r>
            <a:br>
              <a:rPr lang="en-US" kern="1200" dirty="0">
                <a:solidFill>
                  <a:schemeClr val="bg1"/>
                </a:solidFill>
                <a:latin typeface="Franklin Gothic Medium" panose="020B0603020102020204" pitchFamily="34" charset="0"/>
              </a:rPr>
            </a:br>
            <a:r>
              <a:rPr lang="en-US" kern="1200" dirty="0">
                <a:solidFill>
                  <a:schemeClr val="bg1"/>
                </a:solidFill>
                <a:latin typeface="Franklin Gothic Medium" panose="020B0603020102020204" pitchFamily="34" charset="0"/>
              </a:rPr>
              <a:t>Because we have the Courage to Care!</a:t>
            </a:r>
          </a:p>
        </p:txBody>
      </p:sp>
      <p:pic>
        <p:nvPicPr>
          <p:cNvPr id="4" name="Content Placeholder 3">
            <a:extLst>
              <a:ext uri="{FF2B5EF4-FFF2-40B4-BE49-F238E27FC236}">
                <a16:creationId xmlns:a16="http://schemas.microsoft.com/office/drawing/2014/main" id="{DF794C2F-9D12-4E6C-A806-3959AE6438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9091" y="2090967"/>
            <a:ext cx="10363200" cy="1338033"/>
          </a:xfrm>
          <a:prstGeom prst="rect">
            <a:avLst/>
          </a:prstGeom>
        </p:spPr>
      </p:pic>
    </p:spTree>
    <p:extLst>
      <p:ext uri="{BB962C8B-B14F-4D97-AF65-F5344CB8AC3E}">
        <p14:creationId xmlns:p14="http://schemas.microsoft.com/office/powerpoint/2010/main" val="2868545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20C0B-4927-4B4C-8E66-C35813F2BB7B}"/>
              </a:ext>
            </a:extLst>
          </p:cNvPr>
          <p:cNvSpPr>
            <a:spLocks noGrp="1"/>
          </p:cNvSpPr>
          <p:nvPr>
            <p:ph type="title"/>
          </p:nvPr>
        </p:nvSpPr>
        <p:spPr>
          <a:xfrm>
            <a:off x="609600" y="152400"/>
            <a:ext cx="10668000" cy="1143000"/>
          </a:xfrm>
        </p:spPr>
        <p:txBody>
          <a:bodyPr/>
          <a:lstStyle/>
          <a:p>
            <a:r>
              <a:rPr lang="en-US" dirty="0">
                <a:latin typeface="Franklin Gothic Medium" panose="020B0603020102020204" pitchFamily="34" charset="0"/>
              </a:rPr>
              <a:t>CBC Core Belief</a:t>
            </a:r>
          </a:p>
        </p:txBody>
      </p:sp>
      <p:sp>
        <p:nvSpPr>
          <p:cNvPr id="3" name="Content Placeholder 2">
            <a:extLst>
              <a:ext uri="{FF2B5EF4-FFF2-40B4-BE49-F238E27FC236}">
                <a16:creationId xmlns:a16="http://schemas.microsoft.com/office/drawing/2014/main" id="{691B1671-36B9-4B82-B8B8-BDEFBB90AC74}"/>
              </a:ext>
            </a:extLst>
          </p:cNvPr>
          <p:cNvSpPr>
            <a:spLocks noGrp="1"/>
          </p:cNvSpPr>
          <p:nvPr>
            <p:ph idx="1"/>
          </p:nvPr>
        </p:nvSpPr>
        <p:spPr/>
        <p:txBody>
          <a:bodyPr/>
          <a:lstStyle/>
          <a:p>
            <a:r>
              <a:rPr lang="en-US" sz="3200" dirty="0">
                <a:latin typeface="Franklin Gothic Medium Cond" panose="020B0606030402020204" pitchFamily="34" charset="0"/>
              </a:rPr>
              <a:t>Successful, continuous, trusting relationships create lasting value:</a:t>
            </a:r>
          </a:p>
          <a:p>
            <a:pPr lvl="1"/>
            <a:r>
              <a:rPr lang="en-US" sz="2800" dirty="0">
                <a:latin typeface="Franklin Gothic Medium Cond" panose="020B0606030402020204" pitchFamily="34" charset="0"/>
              </a:rPr>
              <a:t>For our customers;</a:t>
            </a:r>
          </a:p>
          <a:p>
            <a:pPr lvl="1"/>
            <a:r>
              <a:rPr lang="en-US" sz="2800" dirty="0">
                <a:latin typeface="Franklin Gothic Medium Cond" panose="020B0606030402020204" pitchFamily="34" charset="0"/>
              </a:rPr>
              <a:t>For our employees;</a:t>
            </a:r>
          </a:p>
          <a:p>
            <a:pPr lvl="1"/>
            <a:r>
              <a:rPr lang="en-US" sz="2800" dirty="0">
                <a:latin typeface="Franklin Gothic Medium Cond" panose="020B0606030402020204" pitchFamily="34" charset="0"/>
              </a:rPr>
              <a:t>For our vendors;</a:t>
            </a:r>
          </a:p>
          <a:p>
            <a:pPr lvl="1"/>
            <a:r>
              <a:rPr lang="en-US" sz="2800" dirty="0">
                <a:latin typeface="Franklin Gothic Medium Cond" panose="020B0606030402020204" pitchFamily="34" charset="0"/>
              </a:rPr>
              <a:t>For our communities;</a:t>
            </a:r>
          </a:p>
          <a:p>
            <a:pPr lvl="1"/>
            <a:r>
              <a:rPr lang="en-US" sz="2800" dirty="0">
                <a:latin typeface="Franklin Gothic Medium Cond" panose="020B0606030402020204" pitchFamily="34" charset="0"/>
              </a:rPr>
              <a:t>For our shareholders.</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3929295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A0E71-5C91-47D9-95A8-BB2E7AB06AE9}"/>
              </a:ext>
            </a:extLst>
          </p:cNvPr>
          <p:cNvSpPr>
            <a:spLocks noGrp="1"/>
          </p:cNvSpPr>
          <p:nvPr>
            <p:ph type="title"/>
          </p:nvPr>
        </p:nvSpPr>
        <p:spPr/>
        <p:txBody>
          <a:bodyPr/>
          <a:lstStyle/>
          <a:p>
            <a:r>
              <a:rPr lang="en-US" sz="4400" dirty="0">
                <a:latin typeface="Franklin Gothic Medium" panose="020B0603020102020204" pitchFamily="34" charset="0"/>
              </a:rPr>
              <a:t>Mission Statement</a:t>
            </a:r>
          </a:p>
        </p:txBody>
      </p:sp>
      <p:sp>
        <p:nvSpPr>
          <p:cNvPr id="7" name="Content Placeholder 3">
            <a:extLst>
              <a:ext uri="{FF2B5EF4-FFF2-40B4-BE49-F238E27FC236}">
                <a16:creationId xmlns:a16="http://schemas.microsoft.com/office/drawing/2014/main" id="{4E67FB29-E6E0-4D35-AEE9-F43AE26E9001}"/>
              </a:ext>
            </a:extLst>
          </p:cNvPr>
          <p:cNvSpPr>
            <a:spLocks noGrp="1"/>
          </p:cNvSpPr>
          <p:nvPr>
            <p:ph sz="half" idx="2"/>
          </p:nvPr>
        </p:nvSpPr>
        <p:spPr>
          <a:xfrm>
            <a:off x="152400" y="1343139"/>
            <a:ext cx="11734800" cy="1781062"/>
          </a:xfrm>
        </p:spPr>
        <p:txBody>
          <a:bodyPr>
            <a:normAutofit/>
          </a:bodyPr>
          <a:lstStyle/>
          <a:p>
            <a:pPr marL="0" indent="0" algn="ctr">
              <a:buNone/>
            </a:pPr>
            <a:r>
              <a:rPr lang="en-US" sz="2800" dirty="0">
                <a:latin typeface="Franklin Gothic Medium Cond" panose="020B0606030402020204" pitchFamily="34" charset="0"/>
              </a:rPr>
              <a:t>Form long-term mutually profitable partnerships with our customers </a:t>
            </a:r>
          </a:p>
          <a:p>
            <a:pPr marL="0" indent="0" algn="ctr">
              <a:buNone/>
            </a:pPr>
            <a:r>
              <a:rPr lang="en-US" sz="2800" dirty="0">
                <a:latin typeface="Franklin Gothic Medium Cond" panose="020B0606030402020204" pitchFamily="34" charset="0"/>
              </a:rPr>
              <a:t>by providing consistently high quality marine transportation, harbor services,</a:t>
            </a:r>
          </a:p>
          <a:p>
            <a:pPr marL="0" indent="0" algn="ctr">
              <a:buNone/>
            </a:pPr>
            <a:r>
              <a:rPr lang="en-US" sz="2800" dirty="0">
                <a:latin typeface="Franklin Gothic Medium Cond" panose="020B0606030402020204" pitchFamily="34" charset="0"/>
              </a:rPr>
              <a:t> bulk liquid storage handling, and management services, with zero spills and incidents.</a:t>
            </a:r>
          </a:p>
          <a:p>
            <a:pPr algn="ctr"/>
            <a:endParaRPr lang="en-US" sz="2800" dirty="0"/>
          </a:p>
        </p:txBody>
      </p:sp>
      <p:sp>
        <p:nvSpPr>
          <p:cNvPr id="10" name="Title 1">
            <a:extLst>
              <a:ext uri="{FF2B5EF4-FFF2-40B4-BE49-F238E27FC236}">
                <a16:creationId xmlns:a16="http://schemas.microsoft.com/office/drawing/2014/main" id="{DFC37C3D-0987-4E83-90CB-672D48C56D5F}"/>
              </a:ext>
            </a:extLst>
          </p:cNvPr>
          <p:cNvSpPr txBox="1">
            <a:spLocks/>
          </p:cNvSpPr>
          <p:nvPr/>
        </p:nvSpPr>
        <p:spPr>
          <a:xfrm>
            <a:off x="1828800" y="3155091"/>
            <a:ext cx="8209783" cy="115741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Franklin Gothic Medium" panose="020B0603020102020204" pitchFamily="34" charset="0"/>
              </a:rPr>
              <a:t>Vision Statement</a:t>
            </a:r>
          </a:p>
        </p:txBody>
      </p:sp>
      <p:sp>
        <p:nvSpPr>
          <p:cNvPr id="12" name="Content Placeholder 3">
            <a:extLst>
              <a:ext uri="{FF2B5EF4-FFF2-40B4-BE49-F238E27FC236}">
                <a16:creationId xmlns:a16="http://schemas.microsoft.com/office/drawing/2014/main" id="{294C5798-C558-4380-836F-A70FECFBA076}"/>
              </a:ext>
            </a:extLst>
          </p:cNvPr>
          <p:cNvSpPr txBox="1">
            <a:spLocks/>
          </p:cNvSpPr>
          <p:nvPr/>
        </p:nvSpPr>
        <p:spPr>
          <a:xfrm>
            <a:off x="228600" y="4237184"/>
            <a:ext cx="11734800" cy="1124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rgbClr val="C0000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C00000"/>
              </a:buClr>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Franklin Gothic Medium Cond" panose="020B0606030402020204" pitchFamily="34" charset="0"/>
              </a:rPr>
              <a:t>To be the best-in-class provider of logistics solutions and a preferred partner </a:t>
            </a:r>
          </a:p>
          <a:p>
            <a:pPr marL="0" marR="0" lvl="0" indent="0" algn="ctr" defTabSz="914400" rtl="0" eaLnBrk="1" fontAlgn="auto" latinLnBrk="0" hangingPunct="1">
              <a:lnSpc>
                <a:spcPct val="100000"/>
              </a:lnSpc>
              <a:spcBef>
                <a:spcPct val="20000"/>
              </a:spcBef>
              <a:spcAft>
                <a:spcPts val="0"/>
              </a:spcAft>
              <a:buClr>
                <a:srgbClr val="C00000"/>
              </a:buClr>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Franklin Gothic Medium Cond" panose="020B0606030402020204" pitchFamily="34" charset="0"/>
              </a:rPr>
              <a:t>to our customers, vendors, and employees. </a:t>
            </a:r>
          </a:p>
          <a:p>
            <a:pPr marL="342900" marR="0" lvl="0" indent="-342900" algn="ctr" defTabSz="914400" rtl="0" eaLnBrk="1" fontAlgn="auto" latinLnBrk="0" hangingPunct="1">
              <a:lnSpc>
                <a:spcPct val="100000"/>
              </a:lnSpc>
              <a:spcBef>
                <a:spcPct val="20000"/>
              </a:spcBef>
              <a:spcAft>
                <a:spcPts val="0"/>
              </a:spcAft>
              <a:buClr>
                <a:srgbClr val="C00000"/>
              </a:buClr>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2029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F07A14-459C-4916-AA4D-9A615382EAA6}"/>
              </a:ext>
            </a:extLst>
          </p:cNvPr>
          <p:cNvSpPr txBox="1"/>
          <p:nvPr/>
        </p:nvSpPr>
        <p:spPr>
          <a:xfrm>
            <a:off x="0" y="0"/>
            <a:ext cx="1311564" cy="148705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outdoor, sky, ground, boat&#10;&#10;Description generated with very high confidence">
            <a:extLst>
              <a:ext uri="{FF2B5EF4-FFF2-40B4-BE49-F238E27FC236}">
                <a16:creationId xmlns:a16="http://schemas.microsoft.com/office/drawing/2014/main" id="{4473AB7D-6E56-41D8-9DA2-34FD5028953F}"/>
              </a:ext>
            </a:extLst>
          </p:cNvPr>
          <p:cNvPicPr>
            <a:picLocks noChangeAspect="1"/>
          </p:cNvPicPr>
          <p:nvPr/>
        </p:nvPicPr>
        <p:blipFill rotWithShape="1">
          <a:blip r:embed="rId2">
            <a:extLst>
              <a:ext uri="{28A0092B-C50C-407E-A947-70E740481C1C}">
                <a14:useLocalDpi xmlns:a14="http://schemas.microsoft.com/office/drawing/2010/main" val="0"/>
              </a:ext>
            </a:extLst>
          </a:blip>
          <a:srcRect l="13677" r="25341" b="33347"/>
          <a:stretch/>
        </p:blipFill>
        <p:spPr>
          <a:xfrm>
            <a:off x="8446514" y="2366855"/>
            <a:ext cx="3360710" cy="2066200"/>
          </a:xfrm>
          <a:prstGeom prst="rect">
            <a:avLst/>
          </a:prstGeom>
        </p:spPr>
      </p:pic>
      <p:sp>
        <p:nvSpPr>
          <p:cNvPr id="7" name="Title 6">
            <a:extLst>
              <a:ext uri="{FF2B5EF4-FFF2-40B4-BE49-F238E27FC236}">
                <a16:creationId xmlns:a16="http://schemas.microsoft.com/office/drawing/2014/main" id="{C3398DF1-2341-4FF3-B521-D915EE954187}"/>
              </a:ext>
            </a:extLst>
          </p:cNvPr>
          <p:cNvSpPr>
            <a:spLocks noGrp="1"/>
          </p:cNvSpPr>
          <p:nvPr>
            <p:ph type="title"/>
          </p:nvPr>
        </p:nvSpPr>
        <p:spPr>
          <a:xfrm>
            <a:off x="5097543" y="4971495"/>
            <a:ext cx="6426201" cy="900041"/>
          </a:xfrm>
        </p:spPr>
        <p:txBody>
          <a:bodyPr vert="horz" lIns="91440" tIns="45720" rIns="91440" bIns="45720" rtlCol="0" anchor="b">
            <a:normAutofit/>
          </a:bodyPr>
          <a:lstStyle/>
          <a:p>
            <a:pPr algn="l">
              <a:lnSpc>
                <a:spcPct val="90000"/>
              </a:lnSpc>
            </a:pPr>
            <a:r>
              <a:rPr lang="en-US" sz="4800" b="0" dirty="0">
                <a:latin typeface="Franklin Gothic Demi" panose="020B0703020102020204" pitchFamily="34" charset="0"/>
              </a:rPr>
              <a:t>“Smart Diversification”</a:t>
            </a:r>
            <a:r>
              <a:rPr lang="en-US" sz="4800" b="0" kern="1200" dirty="0">
                <a:latin typeface="Franklin Gothic Demi" panose="020B0703020102020204" pitchFamily="34" charset="0"/>
              </a:rPr>
              <a:t>  </a:t>
            </a:r>
          </a:p>
        </p:txBody>
      </p:sp>
      <p:pic>
        <p:nvPicPr>
          <p:cNvPr id="11" name="Picture 2" descr="H:\Marketing\Marketing Folder\Photos\SIUT Tow.jpg">
            <a:extLst>
              <a:ext uri="{FF2B5EF4-FFF2-40B4-BE49-F238E27FC236}">
                <a16:creationId xmlns:a16="http://schemas.microsoft.com/office/drawing/2014/main" id="{0DA39C89-FD46-4258-8C4E-082A7F016D74}"/>
              </a:ext>
            </a:extLst>
          </p:cNvPr>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247" t="25005" r="-247" b="16295"/>
          <a:stretch/>
        </p:blipFill>
        <p:spPr bwMode="auto">
          <a:xfrm>
            <a:off x="86138" y="139330"/>
            <a:ext cx="4016317" cy="2115975"/>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9" descr="A wooden boat in a body of water&#10;&#10;Description generated with very high confidence">
            <a:extLst>
              <a:ext uri="{FF2B5EF4-FFF2-40B4-BE49-F238E27FC236}">
                <a16:creationId xmlns:a16="http://schemas.microsoft.com/office/drawing/2014/main" id="{E47B8AA6-6861-4187-884E-434CD3AE4499}"/>
              </a:ext>
            </a:extLst>
          </p:cNvPr>
          <p:cNvPicPr>
            <a:picLocks noGrp="1" noChangeAspect="1"/>
          </p:cNvPicPr>
          <p:nvPr>
            <p:ph sz="quarter" idx="2"/>
          </p:nvPr>
        </p:nvPicPr>
        <p:blipFill rotWithShape="1">
          <a:blip r:embed="rId4">
            <a:extLst>
              <a:ext uri="{28A0092B-C50C-407E-A947-70E740481C1C}">
                <a14:useLocalDpi xmlns:a14="http://schemas.microsoft.com/office/drawing/2010/main" val="0"/>
              </a:ext>
            </a:extLst>
          </a:blip>
          <a:srcRect t="11819" b="3936"/>
          <a:stretch/>
        </p:blipFill>
        <p:spPr>
          <a:xfrm>
            <a:off x="76199" y="4474151"/>
            <a:ext cx="4036196" cy="2261208"/>
          </a:xfrm>
          <a:prstGeom prst="rect">
            <a:avLst/>
          </a:prstGeom>
        </p:spPr>
      </p:pic>
      <p:pic>
        <p:nvPicPr>
          <p:cNvPr id="13" name="Content Placeholder 12" descr="A large ship in a body of water&#10;&#10;Description generated with very high confidence">
            <a:extLst>
              <a:ext uri="{FF2B5EF4-FFF2-40B4-BE49-F238E27FC236}">
                <a16:creationId xmlns:a16="http://schemas.microsoft.com/office/drawing/2014/main" id="{9902A467-8EFB-4BFE-A491-E22B3995583D}"/>
              </a:ext>
            </a:extLst>
          </p:cNvPr>
          <p:cNvPicPr>
            <a:picLocks noGrp="1" noChangeAspect="1"/>
          </p:cNvPicPr>
          <p:nvPr>
            <p:ph sz="quarter" idx="3"/>
          </p:nvPr>
        </p:nvPicPr>
        <p:blipFill rotWithShape="1">
          <a:blip r:embed="rId5" cstate="print">
            <a:extLst>
              <a:ext uri="{28A0092B-C50C-407E-A947-70E740481C1C}">
                <a14:useLocalDpi xmlns:a14="http://schemas.microsoft.com/office/drawing/2010/main" val="0"/>
              </a:ext>
            </a:extLst>
          </a:blip>
          <a:srcRect t="10565" b="1357"/>
          <a:stretch/>
        </p:blipFill>
        <p:spPr>
          <a:xfrm>
            <a:off x="86138" y="2296400"/>
            <a:ext cx="4026257" cy="2136655"/>
          </a:xfrm>
          <a:prstGeom prst="rect">
            <a:avLst/>
          </a:prstGeom>
        </p:spPr>
      </p:pic>
      <p:pic>
        <p:nvPicPr>
          <p:cNvPr id="14" name="Picture 13" descr="A view of a city&#10;&#10;Description generated with very high confidence">
            <a:extLst>
              <a:ext uri="{FF2B5EF4-FFF2-40B4-BE49-F238E27FC236}">
                <a16:creationId xmlns:a16="http://schemas.microsoft.com/office/drawing/2014/main" id="{1DFFCD0D-8069-4E10-83E5-10E6D94FD3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1827" r="1" b="7902"/>
          <a:stretch/>
        </p:blipFill>
        <p:spPr>
          <a:xfrm>
            <a:off x="4242165" y="2356446"/>
            <a:ext cx="4071491" cy="2076609"/>
          </a:xfrm>
          <a:prstGeom prst="rect">
            <a:avLst/>
          </a:prstGeom>
        </p:spPr>
      </p:pic>
      <p:pic>
        <p:nvPicPr>
          <p:cNvPr id="16" name="Picture 15" descr="A person sitting at a desk&#10;&#10;Description generated with very high confidence">
            <a:extLst>
              <a:ext uri="{FF2B5EF4-FFF2-40B4-BE49-F238E27FC236}">
                <a16:creationId xmlns:a16="http://schemas.microsoft.com/office/drawing/2014/main" id="{2C480C98-76DC-42C7-B88F-9589A1D814C7}"/>
              </a:ext>
            </a:extLst>
          </p:cNvPr>
          <p:cNvPicPr>
            <a:picLocks noChangeAspect="1"/>
          </p:cNvPicPr>
          <p:nvPr/>
        </p:nvPicPr>
        <p:blipFill rotWithShape="1">
          <a:blip r:embed="rId7"/>
          <a:srcRect l="14701" t="17375" r="472" b="45627"/>
          <a:stretch/>
        </p:blipFill>
        <p:spPr>
          <a:xfrm>
            <a:off x="8439863" y="139330"/>
            <a:ext cx="3360710" cy="2155573"/>
          </a:xfrm>
          <a:prstGeom prst="rect">
            <a:avLst/>
          </a:prstGeom>
        </p:spPr>
      </p:pic>
      <p:pic>
        <p:nvPicPr>
          <p:cNvPr id="15" name="Picture 14" descr="A boat is docked next to a body of water&#10;&#10;Description generated with very high confidence">
            <a:extLst>
              <a:ext uri="{FF2B5EF4-FFF2-40B4-BE49-F238E27FC236}">
                <a16:creationId xmlns:a16="http://schemas.microsoft.com/office/drawing/2014/main" id="{5C6308BF-25B5-4D8D-9937-D4F738B04F8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384" r="1" b="12644"/>
          <a:stretch/>
        </p:blipFill>
        <p:spPr>
          <a:xfrm>
            <a:off x="4242166" y="139330"/>
            <a:ext cx="4068478" cy="2155573"/>
          </a:xfrm>
          <a:prstGeom prst="rect">
            <a:avLst/>
          </a:prstGeom>
        </p:spPr>
      </p:pic>
      <p:sp>
        <p:nvSpPr>
          <p:cNvPr id="17" name="TextBox 16">
            <a:extLst>
              <a:ext uri="{FF2B5EF4-FFF2-40B4-BE49-F238E27FC236}">
                <a16:creationId xmlns:a16="http://schemas.microsoft.com/office/drawing/2014/main" id="{327A98B5-AEE7-4D2D-BCAD-FABFC01A4748}"/>
              </a:ext>
            </a:extLst>
          </p:cNvPr>
          <p:cNvSpPr txBox="1"/>
          <p:nvPr/>
        </p:nvSpPr>
        <p:spPr>
          <a:xfrm>
            <a:off x="135492" y="1855444"/>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mn-ea"/>
                <a:cs typeface="+mn-cs"/>
              </a:rPr>
              <a:t>Liquid Cargo Services</a:t>
            </a:r>
          </a:p>
        </p:txBody>
      </p:sp>
      <p:sp>
        <p:nvSpPr>
          <p:cNvPr id="20" name="TextBox 19">
            <a:extLst>
              <a:ext uri="{FF2B5EF4-FFF2-40B4-BE49-F238E27FC236}">
                <a16:creationId xmlns:a16="http://schemas.microsoft.com/office/drawing/2014/main" id="{548430D0-073B-4E90-A618-182BDA10370D}"/>
              </a:ext>
            </a:extLst>
          </p:cNvPr>
          <p:cNvSpPr txBox="1"/>
          <p:nvPr/>
        </p:nvSpPr>
        <p:spPr>
          <a:xfrm>
            <a:off x="154542" y="3939952"/>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mn-ea"/>
                <a:cs typeface="+mn-cs"/>
              </a:rPr>
              <a:t>Deck Cargo Services</a:t>
            </a:r>
          </a:p>
        </p:txBody>
      </p:sp>
      <p:sp>
        <p:nvSpPr>
          <p:cNvPr id="22" name="TextBox 21">
            <a:extLst>
              <a:ext uri="{FF2B5EF4-FFF2-40B4-BE49-F238E27FC236}">
                <a16:creationId xmlns:a16="http://schemas.microsoft.com/office/drawing/2014/main" id="{77923CCD-D9C0-4800-9AA7-DC62FA41350B}"/>
              </a:ext>
            </a:extLst>
          </p:cNvPr>
          <p:cNvSpPr txBox="1"/>
          <p:nvPr/>
        </p:nvSpPr>
        <p:spPr>
          <a:xfrm>
            <a:off x="186310" y="6282569"/>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mn-ea"/>
                <a:cs typeface="+mn-cs"/>
              </a:rPr>
              <a:t>Dry Cargo Services</a:t>
            </a:r>
          </a:p>
        </p:txBody>
      </p:sp>
      <p:sp>
        <p:nvSpPr>
          <p:cNvPr id="24" name="TextBox 23">
            <a:extLst>
              <a:ext uri="{FF2B5EF4-FFF2-40B4-BE49-F238E27FC236}">
                <a16:creationId xmlns:a16="http://schemas.microsoft.com/office/drawing/2014/main" id="{CEF0314A-41E8-49B2-AED6-3762485C183F}"/>
              </a:ext>
            </a:extLst>
          </p:cNvPr>
          <p:cNvSpPr txBox="1"/>
          <p:nvPr/>
        </p:nvSpPr>
        <p:spPr>
          <a:xfrm>
            <a:off x="4396302" y="1855444"/>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mn-ea"/>
                <a:cs typeface="+mn-cs"/>
              </a:rPr>
              <a:t>Illinois Marine Towing</a:t>
            </a:r>
          </a:p>
        </p:txBody>
      </p:sp>
      <p:sp>
        <p:nvSpPr>
          <p:cNvPr id="25" name="TextBox 24">
            <a:extLst>
              <a:ext uri="{FF2B5EF4-FFF2-40B4-BE49-F238E27FC236}">
                <a16:creationId xmlns:a16="http://schemas.microsoft.com/office/drawing/2014/main" id="{2BEAE9FB-AB32-4DAD-B5DB-A8BCC57015E7}"/>
              </a:ext>
            </a:extLst>
          </p:cNvPr>
          <p:cNvSpPr txBox="1"/>
          <p:nvPr/>
        </p:nvSpPr>
        <p:spPr>
          <a:xfrm>
            <a:off x="4386776" y="3978918"/>
            <a:ext cx="3233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mn-ea"/>
                <a:cs typeface="+mn-cs"/>
              </a:rPr>
              <a:t>Canal Terminal Company </a:t>
            </a:r>
          </a:p>
        </p:txBody>
      </p:sp>
      <p:sp>
        <p:nvSpPr>
          <p:cNvPr id="26" name="TextBox 25">
            <a:extLst>
              <a:ext uri="{FF2B5EF4-FFF2-40B4-BE49-F238E27FC236}">
                <a16:creationId xmlns:a16="http://schemas.microsoft.com/office/drawing/2014/main" id="{FF3919CF-2E37-4781-BBE1-46421CAF1A88}"/>
              </a:ext>
            </a:extLst>
          </p:cNvPr>
          <p:cNvSpPr txBox="1"/>
          <p:nvPr/>
        </p:nvSpPr>
        <p:spPr>
          <a:xfrm>
            <a:off x="8439863" y="1648572"/>
            <a:ext cx="3233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mn-ea"/>
                <a:cs typeface="+mn-cs"/>
              </a:rPr>
              <a:t>Canal Analytical &amp; Environmental Services</a:t>
            </a:r>
          </a:p>
        </p:txBody>
      </p:sp>
      <p:sp>
        <p:nvSpPr>
          <p:cNvPr id="19" name="TextBox 18">
            <a:extLst>
              <a:ext uri="{FF2B5EF4-FFF2-40B4-BE49-F238E27FC236}">
                <a16:creationId xmlns:a16="http://schemas.microsoft.com/office/drawing/2014/main" id="{937E783C-D6D6-4DBC-A0B5-AB5F3B5C255D}"/>
              </a:ext>
            </a:extLst>
          </p:cNvPr>
          <p:cNvSpPr txBox="1"/>
          <p:nvPr/>
        </p:nvSpPr>
        <p:spPr>
          <a:xfrm>
            <a:off x="8510257" y="3978918"/>
            <a:ext cx="3233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mn-ea"/>
                <a:cs typeface="+mn-cs"/>
              </a:rPr>
              <a:t>Pelican Marine Services</a:t>
            </a:r>
          </a:p>
        </p:txBody>
      </p:sp>
    </p:spTree>
    <p:extLst>
      <p:ext uri="{BB962C8B-B14F-4D97-AF65-F5344CB8AC3E}">
        <p14:creationId xmlns:p14="http://schemas.microsoft.com/office/powerpoint/2010/main" val="190887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368" r="2" b="2522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6" name="Content Placeholder 6">
            <a:extLst>
              <a:ext uri="{FF2B5EF4-FFF2-40B4-BE49-F238E27FC236}">
                <a16:creationId xmlns:a16="http://schemas.microsoft.com/office/drawing/2014/main" id="{52DCB49C-9C4D-4EE4-8AD4-4BB7C33234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455" r="-2" b="22109"/>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586754" name="Rectangle 2"/>
          <p:cNvSpPr>
            <a:spLocks noGrp="1" noChangeArrowheads="1"/>
          </p:cNvSpPr>
          <p:nvPr>
            <p:ph type="title"/>
          </p:nvPr>
        </p:nvSpPr>
        <p:spPr>
          <a:xfrm>
            <a:off x="198581" y="-794"/>
            <a:ext cx="11794837" cy="1690689"/>
          </a:xfrm>
        </p:spPr>
        <p:txBody>
          <a:bodyPr>
            <a:normAutofit/>
          </a:bodyPr>
          <a:lstStyle/>
          <a:p>
            <a:r>
              <a:rPr lang="en-US" dirty="0">
                <a:latin typeface="Franklin Gothic Medium" panose="020B0603020102020204" pitchFamily="34" charset="0"/>
              </a:rPr>
              <a:t>What We Move</a:t>
            </a:r>
            <a:br>
              <a:rPr lang="en-US" dirty="0">
                <a:latin typeface="Franklin Gothic Medium" panose="020B0603020102020204" pitchFamily="34" charset="0"/>
              </a:rPr>
            </a:br>
            <a:r>
              <a:rPr lang="en-US" sz="3200" b="0" dirty="0">
                <a:latin typeface="Franklin Gothic Medium" panose="020B0603020102020204" pitchFamily="34" charset="0"/>
              </a:rPr>
              <a:t>From Basic Materials to Space Age Material</a:t>
            </a:r>
          </a:p>
        </p:txBody>
      </p:sp>
      <p:sp>
        <p:nvSpPr>
          <p:cNvPr id="586755" name="Rectangle 3"/>
          <p:cNvSpPr>
            <a:spLocks noGrp="1" noChangeArrowheads="1"/>
          </p:cNvSpPr>
          <p:nvPr>
            <p:ph idx="1"/>
          </p:nvPr>
        </p:nvSpPr>
        <p:spPr>
          <a:xfrm>
            <a:off x="198581" y="1707651"/>
            <a:ext cx="6008254" cy="4717903"/>
          </a:xfrm>
        </p:spPr>
        <p:txBody>
          <a:bodyPr anchor="t">
            <a:normAutofit/>
          </a:bodyPr>
          <a:lstStyle/>
          <a:p>
            <a:pPr>
              <a:lnSpc>
                <a:spcPct val="90000"/>
              </a:lnSpc>
            </a:pPr>
            <a:r>
              <a:rPr lang="en-US" sz="2200" dirty="0">
                <a:latin typeface="Franklin Gothic Medium Cond" panose="020B0606030402020204" pitchFamily="34" charset="0"/>
              </a:rPr>
              <a:t>Lube oil and antifreeze to distribution centers for automotive industry</a:t>
            </a:r>
          </a:p>
          <a:p>
            <a:pPr>
              <a:lnSpc>
                <a:spcPct val="90000"/>
              </a:lnSpc>
            </a:pPr>
            <a:r>
              <a:rPr lang="en-US" sz="2200" dirty="0">
                <a:latin typeface="Franklin Gothic Medium Cond" panose="020B0606030402020204" pitchFamily="34" charset="0"/>
              </a:rPr>
              <a:t>Chemicals to manufacturing facilities</a:t>
            </a:r>
          </a:p>
          <a:p>
            <a:pPr>
              <a:lnSpc>
                <a:spcPct val="90000"/>
              </a:lnSpc>
            </a:pPr>
            <a:r>
              <a:rPr lang="en-US" sz="2200" dirty="0">
                <a:latin typeface="Franklin Gothic Medium Cond" panose="020B0606030402020204" pitchFamily="34" charset="0"/>
              </a:rPr>
              <a:t>Asphalt to road pavers</a:t>
            </a:r>
          </a:p>
          <a:p>
            <a:pPr>
              <a:lnSpc>
                <a:spcPct val="90000"/>
              </a:lnSpc>
            </a:pPr>
            <a:r>
              <a:rPr lang="en-US" sz="2200" dirty="0">
                <a:latin typeface="Franklin Gothic Medium Cond" panose="020B0606030402020204" pitchFamily="34" charset="0"/>
              </a:rPr>
              <a:t>Petroleum coke for fuel sources</a:t>
            </a:r>
          </a:p>
          <a:p>
            <a:pPr>
              <a:lnSpc>
                <a:spcPct val="90000"/>
              </a:lnSpc>
            </a:pPr>
            <a:r>
              <a:rPr lang="en-US" sz="2200" dirty="0">
                <a:latin typeface="Franklin Gothic Medium Cond" panose="020B0606030402020204" pitchFamily="34" charset="0"/>
              </a:rPr>
              <a:t>Coal to power plants</a:t>
            </a:r>
          </a:p>
          <a:p>
            <a:pPr>
              <a:lnSpc>
                <a:spcPct val="90000"/>
              </a:lnSpc>
            </a:pPr>
            <a:r>
              <a:rPr lang="en-US" sz="2200" dirty="0">
                <a:latin typeface="Franklin Gothic Medium Cond" panose="020B0606030402020204" pitchFamily="34" charset="0"/>
              </a:rPr>
              <a:t>Limestone used as construction aggregate</a:t>
            </a:r>
          </a:p>
          <a:p>
            <a:pPr>
              <a:lnSpc>
                <a:spcPct val="90000"/>
              </a:lnSpc>
            </a:pPr>
            <a:r>
              <a:rPr lang="en-US" sz="2200" dirty="0">
                <a:latin typeface="Franklin Gothic Medium Cond" panose="020B0606030402020204" pitchFamily="34" charset="0"/>
              </a:rPr>
              <a:t>Major components for oil and gas exploration as well as for heavy industrial manufacturers, refiners and  utilities</a:t>
            </a:r>
          </a:p>
          <a:p>
            <a:pPr>
              <a:lnSpc>
                <a:spcPct val="90000"/>
              </a:lnSpc>
            </a:pPr>
            <a:r>
              <a:rPr lang="en-US" sz="2200" dirty="0">
                <a:latin typeface="Franklin Gothic Medium Cond" panose="020B0606030402020204" pitchFamily="34" charset="0"/>
              </a:rPr>
              <a:t>Military equipment for training exercises</a:t>
            </a:r>
          </a:p>
          <a:p>
            <a:pPr>
              <a:lnSpc>
                <a:spcPct val="90000"/>
              </a:lnSpc>
            </a:pPr>
            <a:r>
              <a:rPr lang="en-US" sz="2200" dirty="0">
                <a:latin typeface="Franklin Gothic Medium Cond" panose="020B0606030402020204" pitchFamily="34" charset="0"/>
              </a:rPr>
              <a:t>NASA’s preferred barge line</a:t>
            </a:r>
          </a:p>
        </p:txBody>
      </p:sp>
    </p:spTree>
    <p:extLst>
      <p:ext uri="{BB962C8B-B14F-4D97-AF65-F5344CB8AC3E}">
        <p14:creationId xmlns:p14="http://schemas.microsoft.com/office/powerpoint/2010/main" val="14845205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93C092A-B1CF-47C8-9F4B-153018C415FF}"/>
              </a:ext>
            </a:extLst>
          </p:cNvPr>
          <p:cNvSpPr>
            <a:spLocks noGrp="1"/>
          </p:cNvSpPr>
          <p:nvPr>
            <p:ph type="title"/>
          </p:nvPr>
        </p:nvSpPr>
        <p:spPr>
          <a:xfrm>
            <a:off x="1320800" y="230156"/>
            <a:ext cx="9550400" cy="1143000"/>
          </a:xfrm>
        </p:spPr>
        <p:txBody>
          <a:bodyPr/>
          <a:lstStyle/>
          <a:p>
            <a:endParaRPr lang="en-US" dirty="0"/>
          </a:p>
        </p:txBody>
      </p:sp>
      <p:pic>
        <p:nvPicPr>
          <p:cNvPr id="3" name="Picture 2" descr="A large ship in a body of water&#10;&#10;Description automatically generated">
            <a:extLst>
              <a:ext uri="{FF2B5EF4-FFF2-40B4-BE49-F238E27FC236}">
                <a16:creationId xmlns:a16="http://schemas.microsoft.com/office/drawing/2014/main" id="{A8D137A3-62B8-48EE-A567-EB39EBCD8DD1}"/>
              </a:ext>
            </a:extLst>
          </p:cNvPr>
          <p:cNvPicPr>
            <a:picLocks noChangeAspect="1"/>
          </p:cNvPicPr>
          <p:nvPr/>
        </p:nvPicPr>
        <p:blipFill rotWithShape="1">
          <a:blip r:embed="rId3">
            <a:extLst>
              <a:ext uri="{28A0092B-C50C-407E-A947-70E740481C1C}">
                <a14:useLocalDpi xmlns:a14="http://schemas.microsoft.com/office/drawing/2010/main" val="0"/>
              </a:ext>
            </a:extLst>
          </a:blip>
          <a:srcRect t="19152" b="6407"/>
          <a:stretch/>
        </p:blipFill>
        <p:spPr>
          <a:xfrm>
            <a:off x="-91619" y="0"/>
            <a:ext cx="12283619" cy="6858000"/>
          </a:xfrm>
          <a:prstGeom prst="rect">
            <a:avLst/>
          </a:prstGeom>
          <a:noFill/>
        </p:spPr>
      </p:pic>
      <p:sp>
        <p:nvSpPr>
          <p:cNvPr id="6" name="Title 4">
            <a:extLst>
              <a:ext uri="{FF2B5EF4-FFF2-40B4-BE49-F238E27FC236}">
                <a16:creationId xmlns:a16="http://schemas.microsoft.com/office/drawing/2014/main" id="{8D5A8586-365D-40A9-B00C-B166D17D45DB}"/>
              </a:ext>
            </a:extLst>
          </p:cNvPr>
          <p:cNvSpPr txBox="1">
            <a:spLocks/>
          </p:cNvSpPr>
          <p:nvPr/>
        </p:nvSpPr>
        <p:spPr>
          <a:xfrm>
            <a:off x="4724400" y="5251655"/>
            <a:ext cx="7357940" cy="10729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j-ea"/>
              <a:cs typeface="+mj-cs"/>
            </a:endParaRPr>
          </a:p>
        </p:txBody>
      </p:sp>
      <p:pic>
        <p:nvPicPr>
          <p:cNvPr id="7" name="Picture 6">
            <a:extLst>
              <a:ext uri="{FF2B5EF4-FFF2-40B4-BE49-F238E27FC236}">
                <a16:creationId xmlns:a16="http://schemas.microsoft.com/office/drawing/2014/main" id="{D8623D88-1A3F-457C-A172-55575CB59E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446" b="29196"/>
          <a:stretch/>
        </p:blipFill>
        <p:spPr>
          <a:xfrm>
            <a:off x="698644" y="427542"/>
            <a:ext cx="4263774" cy="1303604"/>
          </a:xfrm>
          <a:prstGeom prst="rect">
            <a:avLst/>
          </a:prstGeom>
        </p:spPr>
      </p:pic>
    </p:spTree>
    <p:extLst>
      <p:ext uri="{BB962C8B-B14F-4D97-AF65-F5344CB8AC3E}">
        <p14:creationId xmlns:p14="http://schemas.microsoft.com/office/powerpoint/2010/main" val="2474064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B108DD-DA76-46ED-81A4-1ABFCF34C6DA}"/>
              </a:ext>
            </a:extLst>
          </p:cNvPr>
          <p:cNvPicPr>
            <a:picLocks noChangeAspect="1"/>
          </p:cNvPicPr>
          <p:nvPr/>
        </p:nvPicPr>
        <p:blipFill rotWithShape="1">
          <a:blip r:embed="rId3"/>
          <a:srcRect t="21585" b="10848"/>
          <a:stretch/>
        </p:blipFill>
        <p:spPr>
          <a:xfrm>
            <a:off x="20" y="10"/>
            <a:ext cx="12191980" cy="6857990"/>
          </a:xfrm>
          <a:prstGeom prst="rect">
            <a:avLst/>
          </a:prstGeom>
          <a:noFill/>
        </p:spPr>
      </p:pic>
      <p:pic>
        <p:nvPicPr>
          <p:cNvPr id="5" name="Picture 4">
            <a:extLst>
              <a:ext uri="{FF2B5EF4-FFF2-40B4-BE49-F238E27FC236}">
                <a16:creationId xmlns:a16="http://schemas.microsoft.com/office/drawing/2014/main" id="{CEBEA389-CEC7-45AE-8331-E34152A6C9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446" b="29196"/>
          <a:stretch/>
        </p:blipFill>
        <p:spPr>
          <a:xfrm>
            <a:off x="7432029" y="358069"/>
            <a:ext cx="3908519" cy="1212314"/>
          </a:xfrm>
          <a:prstGeom prst="rect">
            <a:avLst/>
          </a:prstGeom>
        </p:spPr>
      </p:pic>
      <p:sp>
        <p:nvSpPr>
          <p:cNvPr id="6" name="Title 4">
            <a:extLst>
              <a:ext uri="{FF2B5EF4-FFF2-40B4-BE49-F238E27FC236}">
                <a16:creationId xmlns:a16="http://schemas.microsoft.com/office/drawing/2014/main" id="{8D5A8586-365D-40A9-B00C-B166D17D45DB}"/>
              </a:ext>
            </a:extLst>
          </p:cNvPr>
          <p:cNvSpPr txBox="1">
            <a:spLocks/>
          </p:cNvSpPr>
          <p:nvPr/>
        </p:nvSpPr>
        <p:spPr>
          <a:xfrm>
            <a:off x="4724400" y="5251655"/>
            <a:ext cx="7357940" cy="10729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j-ea"/>
              <a:cs typeface="+mj-cs"/>
            </a:endParaRPr>
          </a:p>
        </p:txBody>
      </p:sp>
    </p:spTree>
    <p:extLst>
      <p:ext uri="{BB962C8B-B14F-4D97-AF65-F5344CB8AC3E}">
        <p14:creationId xmlns:p14="http://schemas.microsoft.com/office/powerpoint/2010/main" val="410310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935BBE-FB5B-4AC4-8C3A-0CD4EB9FE0DB}"/>
              </a:ext>
            </a:extLst>
          </p:cNvPr>
          <p:cNvSpPr>
            <a:spLocks noGrp="1"/>
          </p:cNvSpPr>
          <p:nvPr>
            <p:ph type="title"/>
          </p:nvPr>
        </p:nvSpPr>
        <p:spPr>
          <a:xfrm>
            <a:off x="0" y="228600"/>
            <a:ext cx="12192000" cy="1143000"/>
          </a:xfrm>
        </p:spPr>
        <p:txBody>
          <a:bodyPr/>
          <a:lstStyle/>
          <a:p>
            <a:r>
              <a:rPr lang="en-US" dirty="0">
                <a:latin typeface="Franklin Gothic Medium" panose="020B0603020102020204" pitchFamily="34" charset="0"/>
              </a:rPr>
              <a:t>Topics</a:t>
            </a:r>
          </a:p>
        </p:txBody>
      </p:sp>
      <p:sp>
        <p:nvSpPr>
          <p:cNvPr id="6" name="Content Placeholder 5">
            <a:extLst>
              <a:ext uri="{FF2B5EF4-FFF2-40B4-BE49-F238E27FC236}">
                <a16:creationId xmlns:a16="http://schemas.microsoft.com/office/drawing/2014/main" id="{FFA78B20-7D02-47E0-A894-5F16148897D9}"/>
              </a:ext>
            </a:extLst>
          </p:cNvPr>
          <p:cNvSpPr>
            <a:spLocks noGrp="1"/>
          </p:cNvSpPr>
          <p:nvPr>
            <p:ph idx="1"/>
          </p:nvPr>
        </p:nvSpPr>
        <p:spPr>
          <a:xfrm>
            <a:off x="914400" y="1424683"/>
            <a:ext cx="10363200" cy="4419600"/>
          </a:xfrm>
        </p:spPr>
        <p:txBody>
          <a:bodyPr/>
          <a:lstStyle/>
          <a:p>
            <a:r>
              <a:rPr lang="en-US" dirty="0">
                <a:latin typeface="Franklin Gothic Medium Cond" panose="020B0606030402020204" pitchFamily="34" charset="0"/>
              </a:rPr>
              <a:t>Inland marine transportation value proposition;</a:t>
            </a:r>
          </a:p>
          <a:p>
            <a:r>
              <a:rPr lang="en-US" dirty="0">
                <a:latin typeface="Franklin Gothic Medium Cond" panose="020B0606030402020204" pitchFamily="34" charset="0"/>
              </a:rPr>
              <a:t>Canal Barge Company – history and capabilities;</a:t>
            </a:r>
          </a:p>
          <a:p>
            <a:r>
              <a:rPr lang="en-US" dirty="0">
                <a:latin typeface="Franklin Gothic Medium Cond" panose="020B0606030402020204" pitchFamily="34" charset="0"/>
              </a:rPr>
              <a:t>Brief thoughts on possible paths to greater cooperation between rail and barge;</a:t>
            </a:r>
          </a:p>
          <a:p>
            <a:r>
              <a:rPr lang="en-US" dirty="0">
                <a:latin typeface="Franklin Gothic Medium Cond" panose="020B0606030402020204" pitchFamily="34" charset="0"/>
              </a:rPr>
              <a:t>Update on the Illinois River closure for lock rehabilitation projects.</a:t>
            </a:r>
          </a:p>
        </p:txBody>
      </p:sp>
    </p:spTree>
    <p:extLst>
      <p:ext uri="{BB962C8B-B14F-4D97-AF65-F5344CB8AC3E}">
        <p14:creationId xmlns:p14="http://schemas.microsoft.com/office/powerpoint/2010/main" val="2239209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10"/>
          <p:cNvSpPr>
            <a:spLocks noGrp="1" noChangeArrowheads="1"/>
          </p:cNvSpPr>
          <p:nvPr>
            <p:ph type="title"/>
          </p:nvPr>
        </p:nvSpPr>
        <p:spPr>
          <a:xfrm>
            <a:off x="438764" y="761797"/>
            <a:ext cx="3651467" cy="1676603"/>
          </a:xfrm>
        </p:spPr>
        <p:txBody>
          <a:bodyPr>
            <a:normAutofit/>
          </a:bodyPr>
          <a:lstStyle/>
          <a:p>
            <a:pPr eaLnBrk="1" hangingPunct="1"/>
            <a:r>
              <a:rPr lang="en-US" dirty="0">
                <a:latin typeface="Franklin Gothic Medium" panose="020B0603020102020204" pitchFamily="34" charset="0"/>
              </a:rPr>
              <a:t> Liquid Cargo Services</a:t>
            </a:r>
          </a:p>
        </p:txBody>
      </p:sp>
      <p:sp>
        <p:nvSpPr>
          <p:cNvPr id="10245" name="Rectangle 11"/>
          <p:cNvSpPr>
            <a:spLocks noGrp="1" noChangeArrowheads="1"/>
          </p:cNvSpPr>
          <p:nvPr>
            <p:ph idx="1"/>
          </p:nvPr>
        </p:nvSpPr>
        <p:spPr>
          <a:xfrm>
            <a:off x="228600" y="2438400"/>
            <a:ext cx="4071797" cy="4267200"/>
          </a:xfrm>
        </p:spPr>
        <p:txBody>
          <a:bodyPr>
            <a:normAutofit/>
          </a:bodyPr>
          <a:lstStyle/>
          <a:p>
            <a:pPr>
              <a:lnSpc>
                <a:spcPct val="90000"/>
              </a:lnSpc>
            </a:pPr>
            <a:r>
              <a:rPr lang="en-US" sz="2000" dirty="0">
                <a:latin typeface="Franklin Gothic Medium Cond" panose="020B0606030402020204" pitchFamily="34" charset="0"/>
              </a:rPr>
              <a:t>Transportation of petrochemicals and oil products along the U.S. Inland Waterways.</a:t>
            </a:r>
          </a:p>
          <a:p>
            <a:pPr eaLnBrk="1" hangingPunct="1">
              <a:lnSpc>
                <a:spcPct val="90000"/>
              </a:lnSpc>
            </a:pPr>
            <a:r>
              <a:rPr lang="en-US" sz="2000" dirty="0">
                <a:latin typeface="Franklin Gothic Medium Cond" panose="020B0606030402020204" pitchFamily="34" charset="0"/>
              </a:rPr>
              <a:t>One of the fastest-growing tank barge companies</a:t>
            </a:r>
          </a:p>
          <a:p>
            <a:pPr lvl="1" eaLnBrk="1" hangingPunct="1">
              <a:lnSpc>
                <a:spcPct val="90000"/>
              </a:lnSpc>
            </a:pPr>
            <a:r>
              <a:rPr lang="en-US" sz="2000" dirty="0">
                <a:latin typeface="Franklin Gothic Medium Cond" panose="020B0606030402020204" pitchFamily="34" charset="0"/>
              </a:rPr>
              <a:t>3</a:t>
            </a:r>
            <a:r>
              <a:rPr lang="en-US" sz="2000" baseline="30000" dirty="0">
                <a:latin typeface="Franklin Gothic Medium Cond" panose="020B0606030402020204" pitchFamily="34" charset="0"/>
              </a:rPr>
              <a:t>rd</a:t>
            </a:r>
            <a:r>
              <a:rPr lang="en-US" sz="2000" dirty="0">
                <a:latin typeface="Franklin Gothic Medium Cond" panose="020B0606030402020204" pitchFamily="34" charset="0"/>
              </a:rPr>
              <a:t> largest fleet for hire in the U.S. </a:t>
            </a:r>
          </a:p>
          <a:p>
            <a:pPr lvl="1" eaLnBrk="1" hangingPunct="1">
              <a:lnSpc>
                <a:spcPct val="90000"/>
              </a:lnSpc>
            </a:pPr>
            <a:r>
              <a:rPr lang="en-US" sz="2000" dirty="0">
                <a:latin typeface="Franklin Gothic Medium Cond" panose="020B0606030402020204" pitchFamily="34" charset="0"/>
              </a:rPr>
              <a:t>Modern and diverse fleet </a:t>
            </a:r>
          </a:p>
          <a:p>
            <a:pPr>
              <a:lnSpc>
                <a:spcPct val="90000"/>
              </a:lnSpc>
            </a:pPr>
            <a:r>
              <a:rPr lang="en-US" sz="2000" dirty="0">
                <a:latin typeface="Franklin Gothic Medium Cond" panose="020B0606030402020204" pitchFamily="34" charset="0"/>
              </a:rPr>
              <a:t>Diversified, balanced operations </a:t>
            </a:r>
          </a:p>
          <a:p>
            <a:pPr lvl="1">
              <a:lnSpc>
                <a:spcPct val="90000"/>
              </a:lnSpc>
            </a:pPr>
            <a:r>
              <a:rPr lang="en-US" sz="2000" dirty="0">
                <a:latin typeface="Franklin Gothic Medium Cond" panose="020B0606030402020204" pitchFamily="34" charset="0"/>
              </a:rPr>
              <a:t>Black oil/asphalt </a:t>
            </a:r>
          </a:p>
          <a:p>
            <a:pPr lvl="1">
              <a:lnSpc>
                <a:spcPct val="90000"/>
              </a:lnSpc>
            </a:pPr>
            <a:r>
              <a:rPr lang="en-US" sz="2000" dirty="0">
                <a:latin typeface="Franklin Gothic Medium Cond" panose="020B0606030402020204" pitchFamily="34" charset="0"/>
              </a:rPr>
              <a:t>Chemicals</a:t>
            </a:r>
          </a:p>
          <a:p>
            <a:pPr lvl="1">
              <a:lnSpc>
                <a:spcPct val="90000"/>
              </a:lnSpc>
            </a:pPr>
            <a:r>
              <a:rPr lang="en-US" sz="2000" dirty="0">
                <a:latin typeface="Franklin Gothic Medium Cond" panose="020B0606030402020204" pitchFamily="34" charset="0"/>
              </a:rPr>
              <a:t>Lube oils</a:t>
            </a:r>
          </a:p>
          <a:p>
            <a:pPr lvl="1">
              <a:lnSpc>
                <a:spcPct val="90000"/>
              </a:lnSpc>
            </a:pPr>
            <a:r>
              <a:rPr lang="en-US" sz="2000" dirty="0" err="1">
                <a:latin typeface="Franklin Gothic Medium Cond" panose="020B0606030402020204" pitchFamily="34" charset="0"/>
              </a:rPr>
              <a:t>Foodgrade</a:t>
            </a:r>
            <a:r>
              <a:rPr lang="en-US" sz="2000" dirty="0">
                <a:latin typeface="Franklin Gothic Medium Cond" panose="020B0606030402020204" pitchFamily="34" charset="0"/>
              </a:rPr>
              <a:t> &amp; renewables </a:t>
            </a:r>
          </a:p>
        </p:txBody>
      </p:sp>
      <p:pic>
        <p:nvPicPr>
          <p:cNvPr id="72706" name="Picture 2" descr="H:\Marketing\Marketing Folder\Photos\SIUT To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28" b="-2"/>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426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2663" r="2" b="10213"/>
          <a:stretch/>
        </p:blipFill>
        <p:spPr>
          <a:xfrm>
            <a:off x="6587330" y="170287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0484" r="-2" b="18891"/>
          <a:stretch/>
        </p:blipFill>
        <p:spPr>
          <a:xfrm>
            <a:off x="4791075" y="4357116"/>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3315" name="Rectangle 2"/>
          <p:cNvSpPr>
            <a:spLocks noGrp="1" noChangeArrowheads="1"/>
          </p:cNvSpPr>
          <p:nvPr>
            <p:ph type="title"/>
          </p:nvPr>
        </p:nvSpPr>
        <p:spPr/>
        <p:txBody>
          <a:bodyPr>
            <a:normAutofit/>
          </a:bodyPr>
          <a:lstStyle/>
          <a:p>
            <a:pPr eaLnBrk="1" hangingPunct="1"/>
            <a:r>
              <a:rPr lang="en-US" dirty="0">
                <a:latin typeface="Franklin Gothic Medium" panose="020B0603020102020204" pitchFamily="34" charset="0"/>
              </a:rPr>
              <a:t>Dry Cargo Services</a:t>
            </a:r>
          </a:p>
        </p:txBody>
      </p:sp>
      <p:sp>
        <p:nvSpPr>
          <p:cNvPr id="13316" name="Rectangle 3"/>
          <p:cNvSpPr>
            <a:spLocks noGrp="1" noChangeArrowheads="1"/>
          </p:cNvSpPr>
          <p:nvPr>
            <p:ph idx="1"/>
          </p:nvPr>
        </p:nvSpPr>
        <p:spPr>
          <a:xfrm>
            <a:off x="218830" y="1816688"/>
            <a:ext cx="6056924" cy="4776056"/>
          </a:xfrm>
        </p:spPr>
        <p:txBody>
          <a:bodyPr anchor="t">
            <a:normAutofit/>
          </a:bodyPr>
          <a:lstStyle/>
          <a:p>
            <a:pPr>
              <a:lnSpc>
                <a:spcPct val="90000"/>
              </a:lnSpc>
            </a:pPr>
            <a:r>
              <a:rPr lang="en-US" sz="2400" dirty="0">
                <a:latin typeface="Franklin Gothic Medium Cond" panose="020B0606030402020204" pitchFamily="34" charset="0"/>
              </a:rPr>
              <a:t>Logistics services for dry cargo shippers along the U.S. Inland Waterways.</a:t>
            </a:r>
          </a:p>
          <a:p>
            <a:pPr eaLnBrk="1" hangingPunct="1">
              <a:lnSpc>
                <a:spcPct val="90000"/>
              </a:lnSpc>
            </a:pPr>
            <a:r>
              <a:rPr lang="en-US" sz="2400" dirty="0">
                <a:latin typeface="Franklin Gothic Medium Cond" panose="020B0606030402020204" pitchFamily="34" charset="0"/>
              </a:rPr>
              <a:t>Targeted customer base where CBC is uniquely positioned to provide solutions: </a:t>
            </a:r>
          </a:p>
          <a:p>
            <a:pPr lvl="1">
              <a:lnSpc>
                <a:spcPct val="90000"/>
              </a:lnSpc>
            </a:pPr>
            <a:r>
              <a:rPr lang="en-US" sz="2400" dirty="0">
                <a:latin typeface="Franklin Gothic Medium Cond" panose="020B0606030402020204" pitchFamily="34" charset="0"/>
              </a:rPr>
              <a:t>Strategic partner to refineries</a:t>
            </a:r>
          </a:p>
          <a:p>
            <a:pPr lvl="1">
              <a:lnSpc>
                <a:spcPct val="90000"/>
              </a:lnSpc>
            </a:pPr>
            <a:r>
              <a:rPr lang="en-US" sz="2400" dirty="0">
                <a:latin typeface="Franklin Gothic Medium Cond" panose="020B0606030402020204" pitchFamily="34" charset="0"/>
              </a:rPr>
              <a:t>Closed systems delivering utility coal</a:t>
            </a:r>
          </a:p>
          <a:p>
            <a:pPr lvl="1">
              <a:lnSpc>
                <a:spcPct val="90000"/>
              </a:lnSpc>
            </a:pPr>
            <a:r>
              <a:rPr lang="en-US" sz="2400" dirty="0">
                <a:latin typeface="Franklin Gothic Medium Cond" panose="020B0606030402020204" pitchFamily="34" charset="0"/>
              </a:rPr>
              <a:t>One of the largest delivery systems for construction aggregates to the Lower Miss</a:t>
            </a:r>
          </a:p>
          <a:p>
            <a:pPr lvl="1">
              <a:lnSpc>
                <a:spcPct val="90000"/>
              </a:lnSpc>
            </a:pPr>
            <a:r>
              <a:rPr lang="en-US" sz="2400" dirty="0">
                <a:latin typeface="Franklin Gothic Medium Cond" panose="020B0606030402020204" pitchFamily="34" charset="0"/>
              </a:rPr>
              <a:t>Integration with liquid towing system </a:t>
            </a:r>
          </a:p>
          <a:p>
            <a:pPr>
              <a:lnSpc>
                <a:spcPct val="90000"/>
              </a:lnSpc>
            </a:pPr>
            <a:r>
              <a:rPr lang="en-US" sz="2400" dirty="0">
                <a:latin typeface="Franklin Gothic Medium Cond" panose="020B0606030402020204" pitchFamily="34" charset="0"/>
              </a:rPr>
              <a:t>All of these require a strong focus on </a:t>
            </a:r>
            <a:br>
              <a:rPr lang="en-US" sz="2400" dirty="0">
                <a:latin typeface="Franklin Gothic Medium Cond" panose="020B0606030402020204" pitchFamily="34" charset="0"/>
              </a:rPr>
            </a:br>
            <a:r>
              <a:rPr lang="en-US" sz="2400" dirty="0">
                <a:latin typeface="Franklin Gothic Medium Cond" panose="020B0606030402020204" pitchFamily="34" charset="0"/>
              </a:rPr>
              <a:t>operational excellence and quality service. </a:t>
            </a:r>
          </a:p>
        </p:txBody>
      </p:sp>
    </p:spTree>
    <p:extLst>
      <p:ext uri="{BB962C8B-B14F-4D97-AF65-F5344CB8AC3E}">
        <p14:creationId xmlns:p14="http://schemas.microsoft.com/office/powerpoint/2010/main" val="294490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2"/>
          <p:cNvSpPr>
            <a:spLocks noGrp="1" noChangeArrowheads="1"/>
          </p:cNvSpPr>
          <p:nvPr>
            <p:ph type="title"/>
          </p:nvPr>
        </p:nvSpPr>
        <p:spPr>
          <a:xfrm>
            <a:off x="4970109" y="484632"/>
            <a:ext cx="6730277" cy="1609344"/>
          </a:xfrm>
          <a:ln>
            <a:noFill/>
          </a:ln>
        </p:spPr>
        <p:txBody>
          <a:bodyPr>
            <a:normAutofit/>
          </a:bodyPr>
          <a:lstStyle/>
          <a:p>
            <a:pPr eaLnBrk="1" hangingPunct="1"/>
            <a:r>
              <a:rPr lang="en-US" dirty="0">
                <a:latin typeface="Franklin Gothic Medium" panose="020B0603020102020204" pitchFamily="34" charset="0"/>
              </a:rPr>
              <a:t>Project Cargo Services – Inland and Offshore</a:t>
            </a:r>
          </a:p>
        </p:txBody>
      </p:sp>
      <p:pic>
        <p:nvPicPr>
          <p:cNvPr id="3" name="Picture 2" descr="A small yellow boat on a body of water&#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t="14659" r="2" b="15818"/>
          <a:stretch/>
        </p:blipFill>
        <p:spPr>
          <a:xfrm>
            <a:off x="20" y="10"/>
            <a:ext cx="4475130" cy="2232366"/>
          </a:xfrm>
          <a:prstGeom prst="rect">
            <a:avLst/>
          </a:prstGeom>
        </p:spPr>
      </p:pic>
      <p:pic>
        <p:nvPicPr>
          <p:cNvPr id="5" name="Picture 4" descr="A small boat in a large body of water&#10;&#10;Description automatically generated">
            <a:extLst>
              <a:ext uri="{FF2B5EF4-FFF2-40B4-BE49-F238E27FC236}">
                <a16:creationId xmlns:a16="http://schemas.microsoft.com/office/drawing/2014/main" id="{1D0C94B4-1842-4ED3-9385-9DA7ADA6C843}"/>
              </a:ext>
            </a:extLst>
          </p:cNvPr>
          <p:cNvPicPr>
            <a:picLocks noChangeAspect="1"/>
          </p:cNvPicPr>
          <p:nvPr/>
        </p:nvPicPr>
        <p:blipFill rotWithShape="1">
          <a:blip r:embed="rId4">
            <a:extLst>
              <a:ext uri="{28A0092B-C50C-407E-A947-70E740481C1C}">
                <a14:useLocalDpi xmlns:a14="http://schemas.microsoft.com/office/drawing/2010/main" val="0"/>
              </a:ext>
            </a:extLst>
          </a:blip>
          <a:srcRect l="-469" t="16383" r="471" b="10544"/>
          <a:stretch/>
        </p:blipFill>
        <p:spPr>
          <a:xfrm>
            <a:off x="-17736" y="2334382"/>
            <a:ext cx="4475130" cy="2215527"/>
          </a:xfrm>
          <a:prstGeom prst="rect">
            <a:avLst/>
          </a:prstGeom>
        </p:spPr>
      </p:pic>
      <p:pic>
        <p:nvPicPr>
          <p:cNvPr id="2" name="Picture 1" descr="Water next to a mountain&#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r="2" b="12049"/>
          <a:stretch/>
        </p:blipFill>
        <p:spPr>
          <a:xfrm>
            <a:off x="20" y="4634159"/>
            <a:ext cx="4475130" cy="2223841"/>
          </a:xfrm>
          <a:prstGeom prst="rect">
            <a:avLst/>
          </a:prstGeom>
        </p:spPr>
      </p:pic>
      <p:sp>
        <p:nvSpPr>
          <p:cNvPr id="18437" name="Rectangle 14"/>
          <p:cNvSpPr>
            <a:spLocks noGrp="1" noChangeArrowheads="1"/>
          </p:cNvSpPr>
          <p:nvPr>
            <p:ph idx="1"/>
          </p:nvPr>
        </p:nvSpPr>
        <p:spPr>
          <a:xfrm>
            <a:off x="4926415" y="2297717"/>
            <a:ext cx="7069491" cy="3409380"/>
          </a:xfrm>
        </p:spPr>
        <p:txBody>
          <a:bodyPr>
            <a:normAutofit/>
          </a:bodyPr>
          <a:lstStyle/>
          <a:p>
            <a:r>
              <a:rPr lang="en-US" sz="2200" dirty="0">
                <a:latin typeface="Franklin Gothic Medium Cond" panose="020B0606030402020204" pitchFamily="34" charset="0"/>
              </a:rPr>
              <a:t>Customized logistical solutions from barge rental to turn-key projects to transport project cargoes to domestic and international ports. </a:t>
            </a:r>
          </a:p>
          <a:p>
            <a:pPr lvl="1"/>
            <a:r>
              <a:rPr lang="en-US" sz="2200" dirty="0">
                <a:latin typeface="Franklin Gothic Medium Cond" panose="020B0606030402020204" pitchFamily="34" charset="0"/>
              </a:rPr>
              <a:t>Leading Jones Act Project Specialist</a:t>
            </a:r>
          </a:p>
          <a:p>
            <a:pPr lvl="1"/>
            <a:r>
              <a:rPr lang="en-US" sz="2200" dirty="0">
                <a:latin typeface="Franklin Gothic Medium Cond" panose="020B0606030402020204" pitchFamily="34" charset="0"/>
              </a:rPr>
              <a:t>Modern deck barge fleet</a:t>
            </a:r>
          </a:p>
          <a:p>
            <a:pPr lvl="1"/>
            <a:r>
              <a:rPr lang="en-US" sz="2200" dirty="0">
                <a:latin typeface="Franklin Gothic Medium Cond" panose="020B0606030402020204" pitchFamily="34" charset="0"/>
              </a:rPr>
              <a:t>Marine Transportation Solutions</a:t>
            </a:r>
          </a:p>
          <a:p>
            <a:pPr lvl="1"/>
            <a:r>
              <a:rPr lang="en-US" sz="2200" dirty="0">
                <a:latin typeface="Franklin Gothic Medium Cond" panose="020B0606030402020204" pitchFamily="34" charset="0"/>
              </a:rPr>
              <a:t>Experienced Project Management Team</a:t>
            </a:r>
          </a:p>
        </p:txBody>
      </p:sp>
    </p:spTree>
    <p:extLst>
      <p:ext uri="{BB962C8B-B14F-4D97-AF65-F5344CB8AC3E}">
        <p14:creationId xmlns:p14="http://schemas.microsoft.com/office/powerpoint/2010/main" val="3663659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A picture containing photo, different, showing, show&#10;&#10;Description generated with very high confidence">
            <a:extLst>
              <a:ext uri="{FF2B5EF4-FFF2-40B4-BE49-F238E27FC236}">
                <a16:creationId xmlns:a16="http://schemas.microsoft.com/office/drawing/2014/main" id="{720A3AD1-3294-4F4C-97EE-6EA46377BEF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84" t="1234" r="1161" b="1111"/>
          <a:stretch/>
        </p:blipFill>
        <p:spPr>
          <a:xfrm>
            <a:off x="73023" y="86997"/>
            <a:ext cx="8918578" cy="6694803"/>
          </a:xfrm>
        </p:spPr>
      </p:pic>
      <p:pic>
        <p:nvPicPr>
          <p:cNvPr id="5" name="Content Placeholder 3" descr="A picture containing water, building&#10;&#10;Description generated with very high confidence">
            <a:extLst>
              <a:ext uri="{FF2B5EF4-FFF2-40B4-BE49-F238E27FC236}">
                <a16:creationId xmlns:a16="http://schemas.microsoft.com/office/drawing/2014/main" id="{808A2663-864F-438F-AE93-2947D4F1D1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 t="9057" r="603" b="2608"/>
          <a:stretch/>
        </p:blipFill>
        <p:spPr>
          <a:xfrm>
            <a:off x="9132097" y="3363598"/>
            <a:ext cx="2968971" cy="3494404"/>
          </a:xfrm>
          <a:prstGeom prst="rect">
            <a:avLst/>
          </a:prstGeom>
        </p:spPr>
      </p:pic>
      <p:pic>
        <p:nvPicPr>
          <p:cNvPr id="14" name="Picture 13" descr="A large boat in a body of water&#10;&#10;Description generated with very high confidence">
            <a:extLst>
              <a:ext uri="{FF2B5EF4-FFF2-40B4-BE49-F238E27FC236}">
                <a16:creationId xmlns:a16="http://schemas.microsoft.com/office/drawing/2014/main" id="{295C8F3E-0B94-4750-9B63-E65646AAB9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4223" y="86998"/>
            <a:ext cx="2984754" cy="1208402"/>
          </a:xfrm>
          <a:prstGeom prst="rect">
            <a:avLst/>
          </a:prstGeom>
        </p:spPr>
      </p:pic>
      <p:pic>
        <p:nvPicPr>
          <p:cNvPr id="18" name="Picture 17" descr="A picture containing sky, outdoor, boat, water&#10;&#10;Description generated with very high confidence">
            <a:extLst>
              <a:ext uri="{FF2B5EF4-FFF2-40B4-BE49-F238E27FC236}">
                <a16:creationId xmlns:a16="http://schemas.microsoft.com/office/drawing/2014/main" id="{385BD21B-EBB1-4C88-9CD9-AA937C20B7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2096" y="1338898"/>
            <a:ext cx="2968971" cy="1981201"/>
          </a:xfrm>
          <a:prstGeom prst="rect">
            <a:avLst/>
          </a:prstGeom>
        </p:spPr>
      </p:pic>
      <p:sp>
        <p:nvSpPr>
          <p:cNvPr id="20" name="TextBox 19">
            <a:extLst>
              <a:ext uri="{FF2B5EF4-FFF2-40B4-BE49-F238E27FC236}">
                <a16:creationId xmlns:a16="http://schemas.microsoft.com/office/drawing/2014/main" id="{B9A58D8A-FA9D-4CB3-8488-F927E0709CFF}"/>
              </a:ext>
            </a:extLst>
          </p:cNvPr>
          <p:cNvSpPr txBox="1"/>
          <p:nvPr/>
        </p:nvSpPr>
        <p:spPr>
          <a:xfrm>
            <a:off x="2553858" y="2091929"/>
            <a:ext cx="3999342" cy="28956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8" name="Picture 7" descr="A body of water&#10;&#10;Description generated with very high confidence">
            <a:extLst>
              <a:ext uri="{FF2B5EF4-FFF2-40B4-BE49-F238E27FC236}">
                <a16:creationId xmlns:a16="http://schemas.microsoft.com/office/drawing/2014/main" id="{3E660383-2D8F-4335-8D97-43DD043B79D1}"/>
              </a:ext>
            </a:extLst>
          </p:cNvPr>
          <p:cNvPicPr>
            <a:picLocks noChangeAspect="1"/>
          </p:cNvPicPr>
          <p:nvPr/>
        </p:nvPicPr>
        <p:blipFill rotWithShape="1">
          <a:blip r:embed="rId7">
            <a:extLst>
              <a:ext uri="{28A0092B-C50C-407E-A947-70E740481C1C}">
                <a14:useLocalDpi xmlns:a14="http://schemas.microsoft.com/office/drawing/2010/main" val="0"/>
              </a:ext>
            </a:extLst>
          </a:blip>
          <a:srcRect l="5967" t="2395" r="2801" b="243"/>
          <a:stretch/>
        </p:blipFill>
        <p:spPr>
          <a:xfrm>
            <a:off x="2572329" y="2133600"/>
            <a:ext cx="3962400" cy="2812258"/>
          </a:xfrm>
          <a:prstGeom prst="rect">
            <a:avLst/>
          </a:prstGeom>
        </p:spPr>
      </p:pic>
    </p:spTree>
    <p:extLst>
      <p:ext uri="{BB962C8B-B14F-4D97-AF65-F5344CB8AC3E}">
        <p14:creationId xmlns:p14="http://schemas.microsoft.com/office/powerpoint/2010/main" val="50790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74000">
              <a:schemeClr val="accent3">
                <a:lumMod val="75000"/>
              </a:schemeClr>
            </a:gs>
            <a:gs pos="0">
              <a:schemeClr val="accent3">
                <a:lumMod val="95000"/>
                <a:alpha val="0"/>
              </a:schemeClr>
            </a:gs>
          </a:gsLst>
          <a:lin ang="5400000" scaled="1"/>
          <a:tileRect/>
        </a:gradFill>
        <a:effectLst/>
      </p:bgPr>
    </p:bg>
    <p:spTree>
      <p:nvGrpSpPr>
        <p:cNvPr id="1" name=""/>
        <p:cNvGrpSpPr/>
        <p:nvPr/>
      </p:nvGrpSpPr>
      <p:grpSpPr>
        <a:xfrm>
          <a:off x="0" y="0"/>
          <a:ext cx="0" cy="0"/>
          <a:chOff x="0" y="0"/>
          <a:chExt cx="0" cy="0"/>
        </a:xfrm>
      </p:grpSpPr>
      <p:sp>
        <p:nvSpPr>
          <p:cNvPr id="15364" name="Rectangle 3"/>
          <p:cNvSpPr>
            <a:spLocks noGrp="1" noChangeArrowheads="1"/>
          </p:cNvSpPr>
          <p:nvPr>
            <p:ph idx="1"/>
          </p:nvPr>
        </p:nvSpPr>
        <p:spPr>
          <a:xfrm>
            <a:off x="414342" y="2069387"/>
            <a:ext cx="11353800" cy="2715790"/>
          </a:xfrm>
        </p:spPr>
        <p:txBody>
          <a:bodyPr>
            <a:normAutofit/>
          </a:bodyPr>
          <a:lstStyle/>
          <a:p>
            <a:pPr>
              <a:buClrTx/>
            </a:pPr>
            <a:r>
              <a:rPr lang="en-US" sz="2400" dirty="0">
                <a:latin typeface="Franklin Gothic Medium Cond" panose="020B0606030402020204" pitchFamily="34" charset="0"/>
              </a:rPr>
              <a:t>Leading towing, fleeting &amp; harbor services company on the Upper Illinois River</a:t>
            </a:r>
          </a:p>
          <a:p>
            <a:pPr>
              <a:buClrTx/>
            </a:pPr>
            <a:r>
              <a:rPr lang="en-US" sz="2400" dirty="0">
                <a:latin typeface="Franklin Gothic Medium Cond" panose="020B0606030402020204" pitchFamily="34" charset="0"/>
              </a:rPr>
              <a:t>Lemont Shipyard – Full shipyard repair services with dry-dock and barge cleaning services</a:t>
            </a:r>
          </a:p>
          <a:p>
            <a:pPr marL="57150" indent="0" algn="ctr">
              <a:buClr>
                <a:srgbClr val="0033CC"/>
              </a:buClr>
              <a:buNone/>
            </a:pPr>
            <a:endParaRPr lang="en-US" sz="2400" dirty="0">
              <a:latin typeface="Franklin Gothic Medium Cond" panose="020B0606030402020204" pitchFamily="34" charset="0"/>
            </a:endParaRPr>
          </a:p>
          <a:p>
            <a:pPr marL="57150" indent="0" algn="ctr">
              <a:buClr>
                <a:srgbClr val="0033CC"/>
              </a:buClr>
              <a:buNone/>
            </a:pPr>
            <a:r>
              <a:rPr lang="en-US" sz="2400" dirty="0">
                <a:latin typeface="Franklin Gothic Medium Cond" panose="020B0606030402020204" pitchFamily="34" charset="0"/>
              </a:rPr>
              <a:t>Wholly owned Canal Barge Company subsidiary</a:t>
            </a:r>
          </a:p>
          <a:p>
            <a:pPr algn="ctr" eaLnBrk="1" hangingPunct="1">
              <a:buClr>
                <a:srgbClr val="0033CC"/>
              </a:buClr>
            </a:pPr>
            <a:endParaRPr lang="en-US" sz="2200" dirty="0"/>
          </a:p>
        </p:txBody>
      </p:sp>
      <p:pic>
        <p:nvPicPr>
          <p:cNvPr id="6" name="Picture 4" descr="AGC_Barges">
            <a:hlinkClick r:id="" action="ppaction://noaction"/>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43" t="1651" r="9346" b="12311"/>
          <a:stretch/>
        </p:blipFill>
        <p:spPr>
          <a:xfrm>
            <a:off x="0" y="4315983"/>
            <a:ext cx="3138792" cy="2542018"/>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 b="969"/>
          <a:stretch/>
        </p:blipFill>
        <p:spPr>
          <a:xfrm>
            <a:off x="6441959" y="4315983"/>
            <a:ext cx="1925175" cy="254201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72636"/>
          <a:stretch/>
        </p:blipFill>
        <p:spPr>
          <a:xfrm>
            <a:off x="765364" y="115832"/>
            <a:ext cx="981464" cy="1496151"/>
          </a:xfrm>
          <a:prstGeom prst="rect">
            <a:avLst/>
          </a:prstGeom>
        </p:spPr>
      </p:pic>
      <p:sp>
        <p:nvSpPr>
          <p:cNvPr id="2" name="TextBox 1"/>
          <p:cNvSpPr txBox="1"/>
          <p:nvPr/>
        </p:nvSpPr>
        <p:spPr>
          <a:xfrm>
            <a:off x="1256096" y="377279"/>
            <a:ext cx="10143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uLnTx/>
                <a:uFillTx/>
                <a:latin typeface="Franklin Gothic Medium" panose="020B0603020102020204" pitchFamily="34" charset="0"/>
              </a:rPr>
              <a:t>Illinois Marine Towing, Inc. </a:t>
            </a: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r="5072" b="2321"/>
          <a:stretch/>
        </p:blipFill>
        <p:spPr>
          <a:xfrm>
            <a:off x="8481470" y="4319419"/>
            <a:ext cx="3710530" cy="2538581"/>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9968"/>
          <a:stretch/>
        </p:blipFill>
        <p:spPr>
          <a:xfrm>
            <a:off x="3234274" y="4315983"/>
            <a:ext cx="3093350" cy="2567138"/>
          </a:xfrm>
          <a:prstGeom prst="rect">
            <a:avLst/>
          </a:prstGeom>
        </p:spPr>
      </p:pic>
    </p:spTree>
    <p:extLst>
      <p:ext uri="{BB962C8B-B14F-4D97-AF65-F5344CB8AC3E}">
        <p14:creationId xmlns:p14="http://schemas.microsoft.com/office/powerpoint/2010/main" val="1387044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C68B28-5698-4D48-A710-DF3B2A5FCA72}"/>
              </a:ext>
            </a:extLst>
          </p:cNvPr>
          <p:cNvSpPr>
            <a:spLocks noGrp="1"/>
          </p:cNvSpPr>
          <p:nvPr>
            <p:ph type="title"/>
          </p:nvPr>
        </p:nvSpPr>
        <p:spPr>
          <a:xfrm>
            <a:off x="6096000" y="1961021"/>
            <a:ext cx="5937881" cy="1151138"/>
          </a:xfrm>
        </p:spPr>
        <p:txBody>
          <a:bodyPr vert="horz" lIns="91440" tIns="45720" rIns="91440" bIns="45720" rtlCol="0" anchor="ctr">
            <a:normAutofit/>
          </a:bodyPr>
          <a:lstStyle/>
          <a:p>
            <a:r>
              <a:rPr lang="en-US" sz="2000" b="0" kern="1200" dirty="0">
                <a:solidFill>
                  <a:schemeClr val="tx1"/>
                </a:solidFill>
                <a:latin typeface="Franklin Gothic Medium Cond" panose="020B0606030402020204" pitchFamily="34" charset="0"/>
              </a:rPr>
              <a:t>Wholly-owned harbor services subsidiary in Houston Harbor benefiting our customers by providing quality control and greater efficiency.</a:t>
            </a:r>
          </a:p>
        </p:txBody>
      </p:sp>
      <p:sp>
        <p:nvSpPr>
          <p:cNvPr id="11" name="Content Placeholder 10">
            <a:extLst>
              <a:ext uri="{FF2B5EF4-FFF2-40B4-BE49-F238E27FC236}">
                <a16:creationId xmlns:a16="http://schemas.microsoft.com/office/drawing/2014/main" id="{46FF6131-27C1-45D3-B128-62677066CEC9}"/>
              </a:ext>
            </a:extLst>
          </p:cNvPr>
          <p:cNvSpPr>
            <a:spLocks noGrp="1"/>
          </p:cNvSpPr>
          <p:nvPr>
            <p:ph sz="half" idx="2"/>
          </p:nvPr>
        </p:nvSpPr>
        <p:spPr>
          <a:xfrm>
            <a:off x="6362700" y="3183015"/>
            <a:ext cx="5568318" cy="3886200"/>
          </a:xfrm>
        </p:spPr>
        <p:txBody>
          <a:bodyPr vert="horz" lIns="91440" tIns="45720" rIns="91440" bIns="45720" rtlCol="0">
            <a:normAutofit/>
          </a:bodyPr>
          <a:lstStyle/>
          <a:p>
            <a:pPr>
              <a:buClr>
                <a:srgbClr val="C00000"/>
              </a:buClr>
            </a:pPr>
            <a:r>
              <a:rPr lang="en-US" sz="2400" b="1" dirty="0">
                <a:latin typeface="Franklin Gothic Medium Cond" panose="020B0606030402020204" pitchFamily="34" charset="0"/>
              </a:rPr>
              <a:t>Pelican Fleet </a:t>
            </a:r>
          </a:p>
          <a:p>
            <a:pPr lvl="1"/>
            <a:r>
              <a:rPr lang="en-US" sz="1800" dirty="0">
                <a:latin typeface="Franklin Gothic Medium Cond" panose="020B0606030402020204" pitchFamily="34" charset="0"/>
              </a:rPr>
              <a:t>18 acres of submerged lands near Beltway 8 bridge</a:t>
            </a:r>
          </a:p>
          <a:p>
            <a:pPr lvl="2"/>
            <a:r>
              <a:rPr lang="en-US" sz="1800" dirty="0">
                <a:latin typeface="Franklin Gothic Medium Cond" panose="020B0606030402020204" pitchFamily="34" charset="0"/>
              </a:rPr>
              <a:t>Capacity for 57 – 10,000 </a:t>
            </a:r>
            <a:r>
              <a:rPr lang="en-US" sz="1800" dirty="0" err="1">
                <a:latin typeface="Franklin Gothic Medium Cond" panose="020B0606030402020204" pitchFamily="34" charset="0"/>
              </a:rPr>
              <a:t>bbl</a:t>
            </a:r>
            <a:r>
              <a:rPr lang="en-US" sz="1800" dirty="0">
                <a:latin typeface="Franklin Gothic Medium Cond" panose="020B0606030402020204" pitchFamily="34" charset="0"/>
              </a:rPr>
              <a:t> barges</a:t>
            </a:r>
          </a:p>
          <a:p>
            <a:pPr lvl="1"/>
            <a:r>
              <a:rPr lang="en-US" sz="1800" dirty="0">
                <a:latin typeface="Franklin Gothic Medium Cond" panose="020B0606030402020204" pitchFamily="34" charset="0"/>
              </a:rPr>
              <a:t>4 boats for fleet operations, shifting and standby </a:t>
            </a:r>
          </a:p>
          <a:p>
            <a:pPr>
              <a:buClr>
                <a:srgbClr val="C00000"/>
              </a:buClr>
            </a:pPr>
            <a:r>
              <a:rPr lang="en-US" sz="2400" b="1" dirty="0">
                <a:latin typeface="Franklin Gothic Medium Cond" panose="020B0606030402020204" pitchFamily="34" charset="0"/>
              </a:rPr>
              <a:t>Pelican Marine Services</a:t>
            </a:r>
            <a:r>
              <a:rPr lang="en-US" sz="2400" dirty="0">
                <a:latin typeface="Franklin Gothic Medium Cond" panose="020B0606030402020204" pitchFamily="34" charset="0"/>
              </a:rPr>
              <a:t> </a:t>
            </a:r>
          </a:p>
          <a:p>
            <a:pPr lvl="1"/>
            <a:r>
              <a:rPr lang="en-US" sz="1800" dirty="0">
                <a:latin typeface="Franklin Gothic Medium Cond" panose="020B0606030402020204" pitchFamily="34" charset="0"/>
              </a:rPr>
              <a:t>Base Oil Barge Cleaning, Vessel Services and Boat Dock</a:t>
            </a:r>
          </a:p>
          <a:p>
            <a:pPr lvl="1"/>
            <a:r>
              <a:rPr lang="en-US" sz="1800" dirty="0">
                <a:latin typeface="Franklin Gothic Medium Cond" panose="020B0606030402020204" pitchFamily="34" charset="0"/>
              </a:rPr>
              <a:t>Almost 2 acres of land access</a:t>
            </a:r>
          </a:p>
        </p:txBody>
      </p:sp>
      <p:pic>
        <p:nvPicPr>
          <p:cNvPr id="13" name="Picture 12" descr="A picture containing outdoor, sky, ground, boat&#10;&#10;Description generated with very high confidence">
            <a:extLst>
              <a:ext uri="{FF2B5EF4-FFF2-40B4-BE49-F238E27FC236}">
                <a16:creationId xmlns:a16="http://schemas.microsoft.com/office/drawing/2014/main" id="{41818F2F-C58B-435B-A94D-017F49DCE5A9}"/>
              </a:ext>
            </a:extLst>
          </p:cNvPr>
          <p:cNvPicPr>
            <a:picLocks noChangeAspect="1"/>
          </p:cNvPicPr>
          <p:nvPr/>
        </p:nvPicPr>
        <p:blipFill rotWithShape="1">
          <a:blip r:embed="rId2">
            <a:extLst>
              <a:ext uri="{28A0092B-C50C-407E-A947-70E740481C1C}">
                <a14:useLocalDpi xmlns:a14="http://schemas.microsoft.com/office/drawing/2010/main" val="0"/>
              </a:ext>
            </a:extLst>
          </a:blip>
          <a:srcRect l="499" r="26124" b="26131"/>
          <a:stretch/>
        </p:blipFill>
        <p:spPr>
          <a:xfrm>
            <a:off x="3180664" y="536353"/>
            <a:ext cx="2648637" cy="2206444"/>
          </a:xfrm>
          <a:prstGeom prst="rect">
            <a:avLst/>
          </a:prstGeom>
        </p:spPr>
      </p:pic>
      <p:pic>
        <p:nvPicPr>
          <p:cNvPr id="17" name="Content Placeholder 16">
            <a:extLst>
              <a:ext uri="{FF2B5EF4-FFF2-40B4-BE49-F238E27FC236}">
                <a16:creationId xmlns:a16="http://schemas.microsoft.com/office/drawing/2014/main" id="{77A80460-789C-490A-8DD4-C5F78B53F071}"/>
              </a:ext>
            </a:extLst>
          </p:cNvPr>
          <p:cNvPicPr>
            <a:picLocks noGrp="1" noChangeAspect="1"/>
          </p:cNvPicPr>
          <p:nvPr>
            <p:ph sz="half" idx="1"/>
          </p:nvPr>
        </p:nvPicPr>
        <p:blipFill rotWithShape="1">
          <a:blip r:embed="rId3"/>
          <a:srcRect l="5278" r="7647" b="11352"/>
          <a:stretch/>
        </p:blipFill>
        <p:spPr>
          <a:xfrm>
            <a:off x="396559" y="2822353"/>
            <a:ext cx="5432741" cy="3556054"/>
          </a:xfrm>
          <a:prstGeom prst="rect">
            <a:avLst/>
          </a:prstGeom>
        </p:spPr>
      </p:pic>
      <p:sp>
        <p:nvSpPr>
          <p:cNvPr id="19" name="Star: 5 Points 18">
            <a:extLst>
              <a:ext uri="{FF2B5EF4-FFF2-40B4-BE49-F238E27FC236}">
                <a16:creationId xmlns:a16="http://schemas.microsoft.com/office/drawing/2014/main" id="{8D349CD9-B1F7-4587-A1E3-845663ECCA36}"/>
              </a:ext>
            </a:extLst>
          </p:cNvPr>
          <p:cNvSpPr/>
          <p:nvPr/>
        </p:nvSpPr>
        <p:spPr>
          <a:xfrm>
            <a:off x="1066800" y="4495800"/>
            <a:ext cx="152400" cy="1524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descr="A bridge over a body of water&#10;&#10;Description automatically generated">
            <a:extLst>
              <a:ext uri="{FF2B5EF4-FFF2-40B4-BE49-F238E27FC236}">
                <a16:creationId xmlns:a16="http://schemas.microsoft.com/office/drawing/2014/main" id="{C27615E4-4EF9-4686-8E38-2DECC3B87B5A}"/>
              </a:ext>
            </a:extLst>
          </p:cNvPr>
          <p:cNvPicPr>
            <a:picLocks noChangeAspect="1"/>
          </p:cNvPicPr>
          <p:nvPr/>
        </p:nvPicPr>
        <p:blipFill rotWithShape="1">
          <a:blip r:embed="rId4">
            <a:extLst>
              <a:ext uri="{28A0092B-C50C-407E-A947-70E740481C1C}">
                <a14:useLocalDpi xmlns:a14="http://schemas.microsoft.com/office/drawing/2010/main" val="0"/>
              </a:ext>
            </a:extLst>
          </a:blip>
          <a:srcRect l="5757" t="209" r="26183" b="58111"/>
          <a:stretch/>
        </p:blipFill>
        <p:spPr>
          <a:xfrm>
            <a:off x="396559" y="536354"/>
            <a:ext cx="2702186" cy="2206444"/>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6089D6C-D53B-4273-8AEE-FDB24707B7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7643" y="445803"/>
            <a:ext cx="4731227" cy="1515218"/>
          </a:xfrm>
          <a:prstGeom prst="rect">
            <a:avLst/>
          </a:prstGeom>
        </p:spPr>
      </p:pic>
    </p:spTree>
    <p:extLst>
      <p:ext uri="{BB962C8B-B14F-4D97-AF65-F5344CB8AC3E}">
        <p14:creationId xmlns:p14="http://schemas.microsoft.com/office/powerpoint/2010/main" val="1303336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592" t="317" r="2511" b="4238"/>
          <a:stretch/>
        </p:blipFill>
        <p:spPr>
          <a:xfrm>
            <a:off x="0" y="1"/>
            <a:ext cx="12192000" cy="6971230"/>
          </a:xfrm>
          <a:prstGeom prst="rect">
            <a:avLst/>
          </a:prstGeom>
        </p:spPr>
      </p:pic>
      <p:sp>
        <p:nvSpPr>
          <p:cNvPr id="23556" name="Rectangle 4"/>
          <p:cNvSpPr>
            <a:spLocks noGrp="1" noChangeArrowheads="1"/>
          </p:cNvSpPr>
          <p:nvPr>
            <p:ph sz="half" idx="1"/>
          </p:nvPr>
        </p:nvSpPr>
        <p:spPr>
          <a:xfrm>
            <a:off x="400049" y="2062153"/>
            <a:ext cx="5429251" cy="4525963"/>
          </a:xfrm>
          <a:solidFill>
            <a:srgbClr val="FFFFFF">
              <a:alpha val="54902"/>
            </a:srgbClr>
          </a:solidFill>
          <a:ln>
            <a:solidFill>
              <a:srgbClr val="F8F8F8">
                <a:alpha val="12157"/>
              </a:srgbClr>
            </a:solidFill>
          </a:ln>
        </p:spPr>
        <p:txBody>
          <a:bodyPr>
            <a:normAutofit/>
          </a:bodyPr>
          <a:lstStyle/>
          <a:p>
            <a:pPr eaLnBrk="1" hangingPunct="1">
              <a:buClr>
                <a:schemeClr val="tx2"/>
              </a:buClr>
            </a:pPr>
            <a:r>
              <a:rPr lang="en-US" sz="2600" dirty="0">
                <a:latin typeface="Franklin Gothic Medium Cond" panose="020B0606030402020204" pitchFamily="34" charset="0"/>
              </a:rPr>
              <a:t>Almost 75-acre multimodal facility near Chicago, IL easily accessible by river, road or rail.</a:t>
            </a:r>
          </a:p>
          <a:p>
            <a:pPr lvl="1" eaLnBrk="1" hangingPunct="1">
              <a:buClr>
                <a:schemeClr val="tx2"/>
              </a:buClr>
            </a:pPr>
            <a:r>
              <a:rPr lang="en-US" sz="2200" dirty="0">
                <a:latin typeface="Franklin Gothic Medium Cond" panose="020B0606030402020204" pitchFamily="34" charset="0"/>
              </a:rPr>
              <a:t>Less than 2 miles away from Interstates 55 and 80</a:t>
            </a:r>
          </a:p>
          <a:p>
            <a:pPr lvl="1" eaLnBrk="1" hangingPunct="1">
              <a:buClr>
                <a:schemeClr val="tx2"/>
              </a:buClr>
            </a:pPr>
            <a:r>
              <a:rPr lang="en-US" sz="2200" dirty="0">
                <a:latin typeface="Franklin Gothic Medium Cond" panose="020B0606030402020204" pitchFamily="34" charset="0"/>
              </a:rPr>
              <a:t>7 rail sidings served by CSXT with rail storage</a:t>
            </a:r>
          </a:p>
          <a:p>
            <a:pPr lvl="1">
              <a:buClr>
                <a:schemeClr val="tx2"/>
              </a:buClr>
            </a:pPr>
            <a:r>
              <a:rPr lang="en-US" sz="2200" dirty="0">
                <a:latin typeface="Franklin Gothic Medium Cond" panose="020B0606030402020204" pitchFamily="34" charset="0"/>
              </a:rPr>
              <a:t>Located at mile point 28 on Illinois River  with 3 barge docks</a:t>
            </a:r>
          </a:p>
          <a:p>
            <a:pPr lvl="1">
              <a:buClr>
                <a:schemeClr val="tx2"/>
              </a:buClr>
            </a:pPr>
            <a:r>
              <a:rPr lang="en-US" sz="2200" dirty="0">
                <a:latin typeface="Franklin Gothic Medium Cond" panose="020B0606030402020204" pitchFamily="34" charset="0"/>
              </a:rPr>
              <a:t>CTC has averaged approximately 3750 rail car moves annually for the last 3 years.</a:t>
            </a:r>
          </a:p>
        </p:txBody>
      </p:sp>
      <p:sp>
        <p:nvSpPr>
          <p:cNvPr id="10" name="Content Placeholder 9">
            <a:extLst>
              <a:ext uri="{FF2B5EF4-FFF2-40B4-BE49-F238E27FC236}">
                <a16:creationId xmlns:a16="http://schemas.microsoft.com/office/drawing/2014/main" id="{FFFAE677-2A7E-41F6-8877-DADEBA2869E7}"/>
              </a:ext>
            </a:extLst>
          </p:cNvPr>
          <p:cNvSpPr>
            <a:spLocks noGrp="1"/>
          </p:cNvSpPr>
          <p:nvPr>
            <p:ph sz="half" idx="2"/>
          </p:nvPr>
        </p:nvSpPr>
        <p:spPr>
          <a:xfrm>
            <a:off x="6273800" y="2062153"/>
            <a:ext cx="5384800" cy="4525963"/>
          </a:xfrm>
          <a:solidFill>
            <a:srgbClr val="FFFFFF">
              <a:alpha val="54902"/>
            </a:srgbClr>
          </a:solidFill>
        </p:spPr>
        <p:txBody>
          <a:bodyPr/>
          <a:lstStyle/>
          <a:p>
            <a:pPr>
              <a:buClr>
                <a:schemeClr val="tx2"/>
              </a:buClr>
            </a:pPr>
            <a:r>
              <a:rPr lang="en-US" sz="2600" dirty="0">
                <a:latin typeface="Franklin Gothic Medium Cond" panose="020B0606030402020204" pitchFamily="34" charset="0"/>
              </a:rPr>
              <a:t>3rd-party bulk liquid storage and accessorial services</a:t>
            </a:r>
          </a:p>
          <a:p>
            <a:pPr marL="800100" lvl="1" indent="-342900">
              <a:buClr>
                <a:schemeClr val="tx2"/>
              </a:buClr>
              <a:buFont typeface="Wingdings" panose="05000000000000000000" pitchFamily="2" charset="2"/>
              <a:buChar char="ü"/>
            </a:pPr>
            <a:r>
              <a:rPr lang="en-US" sz="2000" dirty="0">
                <a:latin typeface="Franklin Gothic Medium Cond" panose="020B0606030402020204" pitchFamily="34" charset="0"/>
              </a:rPr>
              <a:t>Customized solutions to logistics and project needs</a:t>
            </a:r>
          </a:p>
          <a:p>
            <a:pPr marL="800100" lvl="1" indent="-342900">
              <a:buClr>
                <a:schemeClr val="tx2"/>
              </a:buClr>
              <a:buFont typeface="Wingdings" panose="05000000000000000000" pitchFamily="2" charset="2"/>
              <a:buChar char="ü"/>
            </a:pPr>
            <a:r>
              <a:rPr lang="en-US" sz="2000" dirty="0">
                <a:latin typeface="Franklin Gothic Medium Cond" panose="020B0606030402020204" pitchFamily="34" charset="0"/>
              </a:rPr>
              <a:t>36 Storage tanks with 30,710,400 gallons total capacity </a:t>
            </a:r>
          </a:p>
          <a:p>
            <a:pPr marL="800100" lvl="1" indent="-342900">
              <a:buClr>
                <a:schemeClr val="tx2"/>
              </a:buClr>
              <a:buFont typeface="Wingdings" panose="05000000000000000000" pitchFamily="2" charset="2"/>
              <a:buChar char="ü"/>
            </a:pPr>
            <a:r>
              <a:rPr lang="en-US" sz="2000" dirty="0">
                <a:latin typeface="Franklin Gothic Medium Cond" panose="020B0606030402020204" pitchFamily="34" charset="0"/>
              </a:rPr>
              <a:t>Direct Transfer station</a:t>
            </a:r>
          </a:p>
          <a:p>
            <a:pPr marL="800100" lvl="1" indent="-342900">
              <a:buClr>
                <a:schemeClr val="tx2"/>
              </a:buClr>
              <a:buFont typeface="Wingdings" panose="05000000000000000000" pitchFamily="2" charset="2"/>
              <a:buChar char="ü"/>
            </a:pPr>
            <a:r>
              <a:rPr lang="en-US" sz="2000" dirty="0">
                <a:latin typeface="Franklin Gothic Medium Cond" panose="020B0606030402020204" pitchFamily="34" charset="0"/>
              </a:rPr>
              <a:t>Truck scales</a:t>
            </a:r>
          </a:p>
          <a:p>
            <a:pPr marL="800100" lvl="1" indent="-342900">
              <a:buClr>
                <a:schemeClr val="tx2"/>
              </a:buClr>
              <a:buFont typeface="Wingdings" panose="05000000000000000000" pitchFamily="2" charset="2"/>
              <a:buChar char="ü"/>
            </a:pPr>
            <a:r>
              <a:rPr lang="en-US" sz="2000" dirty="0">
                <a:latin typeface="Franklin Gothic Medium Cond" panose="020B0606030402020204" pitchFamily="34" charset="0"/>
              </a:rPr>
              <a:t>Video surveillance </a:t>
            </a:r>
          </a:p>
          <a:p>
            <a:pPr marL="800100" lvl="1" indent="-342900">
              <a:buClr>
                <a:schemeClr val="tx2"/>
              </a:buClr>
              <a:buFont typeface="Wingdings" panose="05000000000000000000" pitchFamily="2" charset="2"/>
              <a:buChar char="ü"/>
            </a:pPr>
            <a:r>
              <a:rPr lang="en-US" sz="2000" dirty="0">
                <a:latin typeface="Franklin Gothic Medium Cond" panose="020B0606030402020204" pitchFamily="34" charset="0"/>
              </a:rPr>
              <a:t>Laboratory services</a:t>
            </a:r>
          </a:p>
          <a:p>
            <a:pPr marL="800100" lvl="1" indent="-342900">
              <a:buClr>
                <a:schemeClr val="tx2"/>
              </a:buClr>
              <a:buFont typeface="Wingdings" panose="05000000000000000000" pitchFamily="2" charset="2"/>
              <a:buChar char="ü"/>
            </a:pPr>
            <a:r>
              <a:rPr lang="en-US" sz="2000" dirty="0">
                <a:latin typeface="Franklin Gothic Medium Cond" panose="020B0606030402020204" pitchFamily="34" charset="0"/>
              </a:rPr>
              <a:t>American Chemical Council – Responsible Care Approved</a:t>
            </a:r>
          </a:p>
          <a:p>
            <a:endParaRPr lang="en-US" dirty="0"/>
          </a:p>
        </p:txBody>
      </p:sp>
      <p:sp>
        <p:nvSpPr>
          <p:cNvPr id="6" name="TextBox 5"/>
          <p:cNvSpPr txBox="1"/>
          <p:nvPr/>
        </p:nvSpPr>
        <p:spPr>
          <a:xfrm>
            <a:off x="218469" y="1244025"/>
            <a:ext cx="11652328"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Liquid Storage Facility that sets the standard of excellence. </a:t>
            </a:r>
          </a:p>
        </p:txBody>
      </p:sp>
      <p:pic>
        <p:nvPicPr>
          <p:cNvPr id="11" name="Picture 2" descr="http://www.iterm.com/images/RC_Horz_Color_250x150.gif"/>
          <p:cNvPicPr>
            <a:picLocks noChangeAspect="1" noChangeArrowheads="1"/>
          </p:cNvPicPr>
          <p:nvPr/>
        </p:nvPicPr>
        <p:blipFill rotWithShape="1">
          <a:blip r:embed="rId4">
            <a:extLst>
              <a:ext uri="{28A0092B-C50C-407E-A947-70E740481C1C}">
                <a14:useLocalDpi xmlns:a14="http://schemas.microsoft.com/office/drawing/2010/main" val="0"/>
              </a:ext>
            </a:extLst>
          </a:blip>
          <a:srcRect t="18577" r="72400" b="17424"/>
          <a:stretch/>
        </p:blipFill>
        <p:spPr bwMode="auto">
          <a:xfrm>
            <a:off x="11260435" y="52188"/>
            <a:ext cx="796330" cy="1107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46B141-66BF-4395-93DE-6C6B62F5E1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9053" y="76200"/>
            <a:ext cx="7031161" cy="1087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1819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55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nimBg="1"/>
      <p:bldP spid="10"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3457" r="1" b="20056"/>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extBox 1">
            <a:extLst>
              <a:ext uri="{FF2B5EF4-FFF2-40B4-BE49-F238E27FC236}">
                <a16:creationId xmlns:a16="http://schemas.microsoft.com/office/drawing/2014/main" id="{25FBA06D-77EB-4CAA-9EAA-04D731366F86}"/>
              </a:ext>
            </a:extLst>
          </p:cNvPr>
          <p:cNvSpPr txBox="1"/>
          <p:nvPr/>
        </p:nvSpPr>
        <p:spPr>
          <a:xfrm>
            <a:off x="0" y="0"/>
            <a:ext cx="1828800" cy="1446550"/>
          </a:xfrm>
          <a:prstGeom prst="rect">
            <a:avLst/>
          </a:prstGeom>
          <a:solidFill>
            <a:schemeClr val="bg1"/>
          </a:solidFill>
        </p:spPr>
        <p:txBody>
          <a:bodyPr wrap="square" rtlCol="0">
            <a:spAutoFit/>
          </a:bodyPr>
          <a:lstStyle/>
          <a:p>
            <a:endParaRPr lang="en-US" sz="8800" dirty="0"/>
          </a:p>
        </p:txBody>
      </p:sp>
      <p:sp>
        <p:nvSpPr>
          <p:cNvPr id="3" name="Content Placeholder 2"/>
          <p:cNvSpPr>
            <a:spLocks noGrp="1"/>
          </p:cNvSpPr>
          <p:nvPr>
            <p:ph idx="1"/>
          </p:nvPr>
        </p:nvSpPr>
        <p:spPr>
          <a:xfrm>
            <a:off x="338019" y="2102876"/>
            <a:ext cx="5593079" cy="4595899"/>
          </a:xfrm>
        </p:spPr>
        <p:txBody>
          <a:bodyPr>
            <a:normAutofit/>
          </a:bodyPr>
          <a:lstStyle/>
          <a:p>
            <a:pPr marL="0" indent="0">
              <a:lnSpc>
                <a:spcPct val="90000"/>
              </a:lnSpc>
              <a:buClr>
                <a:srgbClr val="0070C0"/>
              </a:buClr>
              <a:buNone/>
            </a:pPr>
            <a:r>
              <a:rPr lang="en-US" sz="2200" b="1" dirty="0">
                <a:latin typeface="Franklin Gothic Medium Cond" panose="020B0606030402020204" pitchFamily="34" charset="0"/>
              </a:rPr>
              <a:t>Quality testing services fully integrated into our service offerings at CTC. </a:t>
            </a:r>
          </a:p>
          <a:p>
            <a:pPr>
              <a:lnSpc>
                <a:spcPct val="90000"/>
              </a:lnSpc>
              <a:buClr>
                <a:srgbClr val="0070C0"/>
              </a:buClr>
            </a:pPr>
            <a:r>
              <a:rPr lang="en-US" sz="2200" dirty="0">
                <a:latin typeface="Franklin Gothic Medium Cond" panose="020B0606030402020204" pitchFamily="34" charset="0"/>
              </a:rPr>
              <a:t>Product quality testing for terminal customers</a:t>
            </a:r>
          </a:p>
          <a:p>
            <a:pPr>
              <a:lnSpc>
                <a:spcPct val="90000"/>
              </a:lnSpc>
              <a:buClr>
                <a:srgbClr val="0070C0"/>
              </a:buClr>
            </a:pPr>
            <a:r>
              <a:rPr lang="en-US" sz="2200" dirty="0">
                <a:latin typeface="Franklin Gothic Medium Cond" panose="020B0606030402020204" pitchFamily="34" charset="0"/>
              </a:rPr>
              <a:t>Regulatory testing for manufacturers, municipalities, truck washes</a:t>
            </a:r>
          </a:p>
          <a:p>
            <a:pPr>
              <a:lnSpc>
                <a:spcPct val="90000"/>
              </a:lnSpc>
              <a:buClr>
                <a:srgbClr val="0070C0"/>
              </a:buClr>
            </a:pPr>
            <a:r>
              <a:rPr lang="en-US" sz="2200" dirty="0">
                <a:latin typeface="Franklin Gothic Medium Cond" panose="020B0606030402020204" pitchFamily="34" charset="0"/>
              </a:rPr>
              <a:t>Sampling and analysis of:</a:t>
            </a:r>
          </a:p>
          <a:p>
            <a:pPr lvl="1">
              <a:lnSpc>
                <a:spcPct val="90000"/>
              </a:lnSpc>
              <a:buClr>
                <a:srgbClr val="0070C0"/>
              </a:buClr>
            </a:pPr>
            <a:r>
              <a:rPr lang="en-US" sz="2200" dirty="0">
                <a:latin typeface="Franklin Gothic Medium Cond" panose="020B0606030402020204" pitchFamily="34" charset="0"/>
              </a:rPr>
              <a:t>Water – wastewater /monitoring wells</a:t>
            </a:r>
          </a:p>
          <a:p>
            <a:pPr lvl="1">
              <a:lnSpc>
                <a:spcPct val="90000"/>
              </a:lnSpc>
              <a:buClr>
                <a:srgbClr val="0070C0"/>
              </a:buClr>
            </a:pPr>
            <a:r>
              <a:rPr lang="en-US" sz="2200" dirty="0">
                <a:latin typeface="Franklin Gothic Medium Cond" panose="020B0606030402020204" pitchFamily="34" charset="0"/>
              </a:rPr>
              <a:t>Soil – UST related</a:t>
            </a:r>
          </a:p>
          <a:p>
            <a:pPr lvl="1">
              <a:lnSpc>
                <a:spcPct val="90000"/>
              </a:lnSpc>
              <a:buClr>
                <a:srgbClr val="0070C0"/>
              </a:buClr>
            </a:pPr>
            <a:r>
              <a:rPr lang="en-US" sz="2200" dirty="0">
                <a:latin typeface="Franklin Gothic Medium Cond" panose="020B0606030402020204" pitchFamily="34" charset="0"/>
              </a:rPr>
              <a:t>Sludge – landfills</a:t>
            </a:r>
          </a:p>
          <a:p>
            <a:pPr lvl="0">
              <a:lnSpc>
                <a:spcPct val="90000"/>
              </a:lnSpc>
              <a:buClr>
                <a:srgbClr val="0070C0"/>
              </a:buClr>
            </a:pPr>
            <a:r>
              <a:rPr lang="en-US" sz="2200" dirty="0">
                <a:latin typeface="Franklin Gothic Medium Cond" panose="020B0606030402020204" pitchFamily="34" charset="0"/>
              </a:rPr>
              <a:t>Reporting – IEPA permit requirements</a:t>
            </a:r>
          </a:p>
          <a:p>
            <a:pPr>
              <a:lnSpc>
                <a:spcPct val="90000"/>
              </a:lnSpc>
              <a:buClr>
                <a:srgbClr val="0070C0"/>
              </a:buClr>
            </a:pPr>
            <a:r>
              <a:rPr lang="en-US" sz="2200" dirty="0">
                <a:latin typeface="Franklin Gothic Medium Cond" panose="020B0606030402020204" pitchFamily="34" charset="0"/>
              </a:rPr>
              <a:t>Consulting – Special Projects</a:t>
            </a:r>
          </a:p>
        </p:txBody>
      </p:sp>
      <p:pic>
        <p:nvPicPr>
          <p:cNvPr id="8" name="Picture 7">
            <a:extLst>
              <a:ext uri="{FF2B5EF4-FFF2-40B4-BE49-F238E27FC236}">
                <a16:creationId xmlns:a16="http://schemas.microsoft.com/office/drawing/2014/main" id="{F88B617B-0590-45C1-B906-E3FB91BD49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19" y="656326"/>
            <a:ext cx="5334000" cy="1133475"/>
          </a:xfrm>
          <a:prstGeom prst="rect">
            <a:avLst/>
          </a:prstGeom>
        </p:spPr>
      </p:pic>
    </p:spTree>
    <p:extLst>
      <p:ext uri="{BB962C8B-B14F-4D97-AF65-F5344CB8AC3E}">
        <p14:creationId xmlns:p14="http://schemas.microsoft.com/office/powerpoint/2010/main" val="123556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914399" y="426470"/>
            <a:ext cx="10363200" cy="1143000"/>
          </a:xfrm>
          <a:noFill/>
        </p:spPr>
        <p:txBody>
          <a:bodyPr>
            <a:normAutofit/>
          </a:bodyPr>
          <a:lstStyle/>
          <a:p>
            <a:pPr eaLnBrk="1" hangingPunct="1"/>
            <a:r>
              <a:rPr lang="en-US" dirty="0">
                <a:latin typeface="Franklin Gothic Medium" panose="020B0603020102020204" pitchFamily="34" charset="0"/>
              </a:rPr>
              <a:t>Canal Barge Company Profile</a:t>
            </a:r>
          </a:p>
        </p:txBody>
      </p:sp>
      <p:graphicFrame>
        <p:nvGraphicFramePr>
          <p:cNvPr id="625667" name="Group 3"/>
          <p:cNvGraphicFramePr>
            <a:graphicFrameLocks noGrp="1"/>
          </p:cNvGraphicFramePr>
          <p:nvPr>
            <p:ph sz="half" idx="1"/>
          </p:nvPr>
        </p:nvGraphicFramePr>
        <p:xfrm>
          <a:off x="381000" y="1828800"/>
          <a:ext cx="5308600" cy="4100946"/>
        </p:xfrm>
        <a:graphic>
          <a:graphicData uri="http://schemas.openxmlformats.org/drawingml/2006/table">
            <a:tbl>
              <a:tblPr/>
              <a:tblGrid>
                <a:gridCol w="4102100">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tblGrid>
              <a:tr h="410697">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400" b="1" i="0" u="none" strike="noStrike" cap="none" normalizeH="0" baseline="0" dirty="0">
                          <a:ln>
                            <a:noFill/>
                          </a:ln>
                          <a:solidFill>
                            <a:schemeClr val="bg1"/>
                          </a:solidFill>
                          <a:effectLst/>
                          <a:latin typeface="Cambria" pitchFamily="18" charset="0"/>
                        </a:rPr>
                        <a:t>People</a:t>
                      </a:r>
                    </a:p>
                  </a:txBody>
                  <a:tcPr marL="70022" marR="70022"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400" b="1" i="0" u="none" strike="noStrike" cap="none" normalizeH="0" baseline="0" dirty="0">
                          <a:ln>
                            <a:noFill/>
                          </a:ln>
                          <a:solidFill>
                            <a:schemeClr val="bg1"/>
                          </a:solidFill>
                          <a:effectLst/>
                          <a:latin typeface="Cambria" pitchFamily="18" charset="0"/>
                        </a:rPr>
                        <a:t>918</a:t>
                      </a:r>
                    </a:p>
                  </a:txBody>
                  <a:tcPr marL="70022" marR="70022"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r h="394222">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400" b="1" i="0" u="none" strike="noStrike" cap="none" normalizeH="0" baseline="0">
                          <a:ln>
                            <a:noFill/>
                          </a:ln>
                          <a:solidFill>
                            <a:schemeClr val="tx1"/>
                          </a:solidFill>
                          <a:effectLst/>
                          <a:latin typeface="Cambria" pitchFamily="18" charset="0"/>
                        </a:rPr>
                        <a:t>Barges</a:t>
                      </a:r>
                    </a:p>
                  </a:txBody>
                  <a:tcPr marL="70022" marR="70022"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400" b="1" i="0" u="none" strike="noStrike" cap="none" normalizeH="0" baseline="0" dirty="0">
                          <a:ln>
                            <a:noFill/>
                          </a:ln>
                          <a:solidFill>
                            <a:schemeClr val="tx1"/>
                          </a:solidFill>
                          <a:effectLst/>
                          <a:latin typeface="Cambria" pitchFamily="18" charset="0"/>
                        </a:rPr>
                        <a:t>918</a:t>
                      </a:r>
                    </a:p>
                  </a:txBody>
                  <a:tcPr marL="70022" marR="70022"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6618">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cap="none" normalizeH="0" baseline="0">
                          <a:ln>
                            <a:noFill/>
                          </a:ln>
                          <a:solidFill>
                            <a:schemeClr val="tx1"/>
                          </a:solidFill>
                          <a:effectLst/>
                          <a:latin typeface="Cambria" pitchFamily="18" charset="0"/>
                        </a:rPr>
                        <a:t>     Tank barges</a:t>
                      </a:r>
                    </a:p>
                  </a:txBody>
                  <a:tcPr marL="70022" marR="70022"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cap="none" normalizeH="0" baseline="0" dirty="0">
                          <a:ln>
                            <a:noFill/>
                          </a:ln>
                          <a:solidFill>
                            <a:schemeClr val="tx1"/>
                          </a:solidFill>
                          <a:effectLst/>
                          <a:latin typeface="Cambria" pitchFamily="18" charset="0"/>
                        </a:rPr>
                        <a:t>     363</a:t>
                      </a:r>
                    </a:p>
                  </a:txBody>
                  <a:tcPr marL="70022" marR="70022"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6618">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cap="none" normalizeH="0" baseline="0">
                          <a:ln>
                            <a:noFill/>
                          </a:ln>
                          <a:solidFill>
                            <a:schemeClr val="tx1"/>
                          </a:solidFill>
                          <a:effectLst/>
                          <a:latin typeface="Cambria" pitchFamily="18" charset="0"/>
                        </a:rPr>
                        <a:t>     Deck barges</a:t>
                      </a:r>
                    </a:p>
                  </a:txBody>
                  <a:tcPr marL="70022" marR="70022"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cap="none" normalizeH="0" baseline="0" dirty="0">
                          <a:ln>
                            <a:noFill/>
                          </a:ln>
                          <a:solidFill>
                            <a:schemeClr val="tx1"/>
                          </a:solidFill>
                          <a:effectLst/>
                          <a:latin typeface="Cambria" pitchFamily="18" charset="0"/>
                        </a:rPr>
                        <a:t>     148</a:t>
                      </a:r>
                    </a:p>
                  </a:txBody>
                  <a:tcPr marL="70022" marR="70022"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6618">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cap="none" normalizeH="0" baseline="0">
                          <a:ln>
                            <a:noFill/>
                          </a:ln>
                          <a:solidFill>
                            <a:schemeClr val="tx1"/>
                          </a:solidFill>
                          <a:effectLst/>
                          <a:latin typeface="Cambria" pitchFamily="18" charset="0"/>
                        </a:rPr>
                        <a:t>     Hopper barges</a:t>
                      </a:r>
                    </a:p>
                  </a:txBody>
                  <a:tcPr marL="70022" marR="70022"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cap="none" normalizeH="0" baseline="0" dirty="0">
                          <a:ln>
                            <a:noFill/>
                          </a:ln>
                          <a:solidFill>
                            <a:schemeClr val="tx1"/>
                          </a:solidFill>
                          <a:effectLst/>
                          <a:latin typeface="Cambria" pitchFamily="18" charset="0"/>
                        </a:rPr>
                        <a:t>     407</a:t>
                      </a:r>
                    </a:p>
                  </a:txBody>
                  <a:tcPr marL="70022" marR="70022"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4222">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400" b="1" i="0" u="none" strike="noStrike" kern="1200" cap="none" normalizeH="0" baseline="0" dirty="0">
                          <a:ln>
                            <a:noFill/>
                          </a:ln>
                          <a:solidFill>
                            <a:schemeClr val="tx1"/>
                          </a:solidFill>
                          <a:effectLst/>
                          <a:latin typeface="Cambria" pitchFamily="18" charset="0"/>
                          <a:ea typeface="+mn-ea"/>
                          <a:cs typeface="+mn-cs"/>
                        </a:rPr>
                        <a:t>CBC Towboats</a:t>
                      </a:r>
                    </a:p>
                  </a:txBody>
                  <a:tcPr marL="70022" marR="70022"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400" b="1" i="0" u="none" strike="noStrike" kern="1200" cap="none" normalizeH="0" baseline="0" dirty="0">
                          <a:ln>
                            <a:noFill/>
                          </a:ln>
                          <a:solidFill>
                            <a:schemeClr val="tx1"/>
                          </a:solidFill>
                          <a:effectLst/>
                          <a:latin typeface="Cambria" pitchFamily="18" charset="0"/>
                          <a:ea typeface="+mn-ea"/>
                          <a:cs typeface="+mn-cs"/>
                        </a:rPr>
                        <a:t>33</a:t>
                      </a:r>
                    </a:p>
                  </a:txBody>
                  <a:tcPr marL="70022" marR="70022"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4222">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defRPr/>
                      </a:pPr>
                      <a:r>
                        <a:rPr kumimoji="0" lang="en-US" sz="2400" b="1" i="0" u="none" strike="noStrike" kern="1200" cap="none" normalizeH="0" baseline="0">
                          <a:ln>
                            <a:noFill/>
                          </a:ln>
                          <a:solidFill>
                            <a:schemeClr val="bg1"/>
                          </a:solidFill>
                          <a:effectLst/>
                          <a:latin typeface="Cambria" pitchFamily="18" charset="0"/>
                          <a:ea typeface="+mn-ea"/>
                          <a:cs typeface="+mn-cs"/>
                        </a:rPr>
                        <a:t>Pelican Marine Services</a:t>
                      </a:r>
                    </a:p>
                  </a:txBody>
                  <a:tcPr marL="70022" marR="70022"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endParaRPr kumimoji="0" lang="en-US" sz="2400" b="1" i="0" u="none" strike="noStrike" kern="1200" cap="none" normalizeH="0" baseline="0">
                        <a:ln>
                          <a:noFill/>
                        </a:ln>
                        <a:solidFill>
                          <a:schemeClr val="bg1"/>
                        </a:solidFill>
                        <a:effectLst/>
                        <a:latin typeface="Cambria" pitchFamily="18" charset="0"/>
                        <a:ea typeface="+mn-ea"/>
                        <a:cs typeface="+mn-cs"/>
                      </a:endParaRPr>
                    </a:p>
                  </a:txBody>
                  <a:tcPr marL="70022" marR="70022"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230889085"/>
                  </a:ext>
                </a:extLst>
              </a:tr>
              <a:tr h="707672">
                <a:tc>
                  <a:txBody>
                    <a:bodyPr/>
                    <a:lstStyle/>
                    <a:p>
                      <a:pPr marL="0" marR="0" lvl="0" indent="-173037" algn="l" defTabSz="914400" rtl="0" eaLnBrk="1" fontAlgn="base" latinLnBrk="0" hangingPunct="1">
                        <a:lnSpc>
                          <a:spcPct val="100000"/>
                        </a:lnSpc>
                        <a:spcBef>
                          <a:spcPct val="20000"/>
                        </a:spcBef>
                        <a:spcAft>
                          <a:spcPct val="0"/>
                        </a:spcAft>
                        <a:buClr>
                          <a:srgbClr val="FF0000"/>
                        </a:buClr>
                        <a:buSzTx/>
                        <a:buFontTx/>
                        <a:buNone/>
                        <a:tabLst/>
                        <a:defRPr/>
                      </a:pPr>
                      <a:r>
                        <a:rPr kumimoji="0" lang="en-US" sz="2000" b="0" i="0" u="none" strike="noStrike" kern="1200" cap="none" normalizeH="0" baseline="0" dirty="0">
                          <a:ln>
                            <a:noFill/>
                          </a:ln>
                          <a:solidFill>
                            <a:schemeClr val="tx1"/>
                          </a:solidFill>
                          <a:effectLst/>
                          <a:latin typeface="Cambria" pitchFamily="18" charset="0"/>
                          <a:ea typeface="+mn-ea"/>
                          <a:cs typeface="+mn-cs"/>
                        </a:rPr>
                        <a:t>Approx. Fleet Capacity in Houston Harbor (CBC barges only)</a:t>
                      </a:r>
                    </a:p>
                  </a:txBody>
                  <a:tcPr marL="70022" marR="70022"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4163"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dirty="0">
                          <a:ln>
                            <a:noFill/>
                          </a:ln>
                          <a:solidFill>
                            <a:schemeClr val="tx1"/>
                          </a:solidFill>
                          <a:effectLst/>
                          <a:latin typeface="Cambria" pitchFamily="18" charset="0"/>
                          <a:ea typeface="+mn-ea"/>
                          <a:cs typeface="+mn-cs"/>
                        </a:rPr>
                        <a:t>57</a:t>
                      </a:r>
                    </a:p>
                  </a:txBody>
                  <a:tcPr marL="70022" marR="70022"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6123440"/>
                  </a:ext>
                </a:extLst>
              </a:tr>
              <a:tr h="655782">
                <a:tc>
                  <a:txBody>
                    <a:bodyPr/>
                    <a:lstStyle/>
                    <a:p>
                      <a:pPr marL="0" marR="0" lvl="0" indent="-173037" algn="l" defTabSz="914400" rtl="0" eaLnBrk="1" fontAlgn="base" latinLnBrk="0" hangingPunct="1">
                        <a:lnSpc>
                          <a:spcPct val="100000"/>
                        </a:lnSpc>
                        <a:spcBef>
                          <a:spcPct val="20000"/>
                        </a:spcBef>
                        <a:spcAft>
                          <a:spcPct val="0"/>
                        </a:spcAft>
                        <a:buClr>
                          <a:srgbClr val="FF0000"/>
                        </a:buClr>
                        <a:buSzTx/>
                        <a:buFontTx/>
                        <a:buNone/>
                        <a:tabLst/>
                        <a:defRPr/>
                      </a:pPr>
                      <a:r>
                        <a:rPr kumimoji="0" lang="en-US" sz="2000" b="1" i="0" u="none" strike="noStrike" kern="1200" cap="none" normalizeH="0" baseline="0" dirty="0">
                          <a:ln>
                            <a:noFill/>
                          </a:ln>
                          <a:solidFill>
                            <a:schemeClr val="tx1"/>
                          </a:solidFill>
                          <a:effectLst/>
                          <a:latin typeface="Cambria" pitchFamily="18" charset="0"/>
                          <a:ea typeface="+mn-ea"/>
                          <a:cs typeface="+mn-cs"/>
                        </a:rPr>
                        <a:t>Pelican Marine Services Boats</a:t>
                      </a:r>
                    </a:p>
                  </a:txBody>
                  <a:tcPr marL="70022" marR="70022"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4163"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1" i="0" u="none" strike="noStrike" kern="1200" cap="none" normalizeH="0" baseline="0" dirty="0">
                          <a:ln>
                            <a:noFill/>
                          </a:ln>
                          <a:solidFill>
                            <a:schemeClr val="tx1"/>
                          </a:solidFill>
                          <a:effectLst/>
                          <a:latin typeface="Cambria" pitchFamily="18" charset="0"/>
                          <a:ea typeface="+mn-ea"/>
                          <a:cs typeface="+mn-cs"/>
                        </a:rPr>
                        <a:t>2</a:t>
                      </a:r>
                    </a:p>
                  </a:txBody>
                  <a:tcPr marL="70022" marR="70022"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7049641"/>
                  </a:ext>
                </a:extLst>
              </a:tr>
            </a:tbl>
          </a:graphicData>
        </a:graphic>
      </p:graphicFrame>
      <p:sp>
        <p:nvSpPr>
          <p:cNvPr id="4" name="Text Box 26"/>
          <p:cNvSpPr txBox="1">
            <a:spLocks noChangeArrowheads="1"/>
          </p:cNvSpPr>
          <p:nvPr/>
        </p:nvSpPr>
        <p:spPr bwMode="auto">
          <a:xfrm>
            <a:off x="4312672" y="6400800"/>
            <a:ext cx="356665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0" i="1" u="none" strike="noStrike" kern="1200" cap="none" spc="0" normalizeH="0" baseline="0" noProof="0" dirty="0">
                <a:ln>
                  <a:noFill/>
                </a:ln>
                <a:solidFill>
                  <a:srgbClr val="000000"/>
                </a:solidFill>
                <a:effectLst/>
                <a:uLnTx/>
                <a:uFillTx/>
                <a:latin typeface="Franklin Gothic Medium Cond" panose="020B0606030402020204" pitchFamily="34" charset="0"/>
              </a:rPr>
              <a:t>Data current as of September 11, 2020</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753600" y="504255"/>
            <a:ext cx="1884513" cy="1413385"/>
          </a:xfrm>
          <a:prstGeom prst="rect">
            <a:avLst/>
          </a:prstGeom>
        </p:spPr>
      </p:pic>
      <p:graphicFrame>
        <p:nvGraphicFramePr>
          <p:cNvPr id="6" name="Group 3"/>
          <p:cNvGraphicFramePr>
            <a:graphicFrameLocks/>
          </p:cNvGraphicFramePr>
          <p:nvPr/>
        </p:nvGraphicFramePr>
        <p:xfrm>
          <a:off x="5791200" y="1828800"/>
          <a:ext cx="6096000" cy="4100943"/>
        </p:xfrm>
        <a:graphic>
          <a:graphicData uri="http://schemas.openxmlformats.org/drawingml/2006/table">
            <a:tbl>
              <a:tblPr/>
              <a:tblGrid>
                <a:gridCol w="48006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420051">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400" b="1" i="0" u="none" strike="noStrike" cap="none" normalizeH="0" baseline="0">
                          <a:ln>
                            <a:noFill/>
                          </a:ln>
                          <a:solidFill>
                            <a:schemeClr val="bg1"/>
                          </a:solidFill>
                          <a:effectLst/>
                          <a:latin typeface="Cambria" pitchFamily="18" charset="0"/>
                        </a:rPr>
                        <a:t>CBC North Facilities</a:t>
                      </a:r>
                    </a:p>
                  </a:txBody>
                  <a:tcPr marL="72473" marR="72473"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endParaRPr kumimoji="0" lang="en-US" sz="2400" b="1" i="0" u="none" strike="noStrike" cap="none" normalizeH="0" baseline="0">
                        <a:ln>
                          <a:noFill/>
                        </a:ln>
                        <a:solidFill>
                          <a:schemeClr val="bg1"/>
                        </a:solidFill>
                        <a:effectLst/>
                        <a:latin typeface="Cambria" pitchFamily="18" charset="0"/>
                      </a:endParaRPr>
                    </a:p>
                  </a:txBody>
                  <a:tcPr marL="72473" marR="72473"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873199564"/>
                  </a:ext>
                </a:extLst>
              </a:tr>
              <a:tr h="366598">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dirty="0">
                          <a:ln>
                            <a:noFill/>
                          </a:ln>
                          <a:solidFill>
                            <a:schemeClr val="tx1"/>
                          </a:solidFill>
                          <a:effectLst/>
                          <a:latin typeface="Cambria" pitchFamily="18" charset="0"/>
                          <a:ea typeface="+mn-ea"/>
                          <a:cs typeface="+mn-cs"/>
                        </a:rPr>
                        <a:t>Storage Tanks</a:t>
                      </a:r>
                    </a:p>
                  </a:txBody>
                  <a:tcPr marL="72473" marR="72473"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a:ln>
                            <a:noFill/>
                          </a:ln>
                          <a:solidFill>
                            <a:schemeClr val="tx1"/>
                          </a:solidFill>
                          <a:effectLst/>
                          <a:latin typeface="Cambria" pitchFamily="18" charset="0"/>
                          <a:ea typeface="+mn-ea"/>
                          <a:cs typeface="+mn-cs"/>
                        </a:rPr>
                        <a:t>36</a:t>
                      </a:r>
                    </a:p>
                  </a:txBody>
                  <a:tcPr marL="72473" marR="72473"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7031657"/>
                  </a:ext>
                </a:extLst>
              </a:tr>
              <a:tr h="366598">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dirty="0">
                          <a:ln>
                            <a:noFill/>
                          </a:ln>
                          <a:solidFill>
                            <a:schemeClr val="tx1"/>
                          </a:solidFill>
                          <a:effectLst/>
                          <a:latin typeface="Cambria" pitchFamily="18" charset="0"/>
                          <a:ea typeface="+mn-ea"/>
                          <a:cs typeface="+mn-cs"/>
                        </a:rPr>
                        <a:t>Total Storage Capacity (</a:t>
                      </a:r>
                      <a:r>
                        <a:rPr kumimoji="0" lang="en-US" sz="2000" b="0" i="0" u="none" strike="noStrike" kern="1200" cap="none" normalizeH="0" baseline="0" dirty="0" err="1">
                          <a:ln>
                            <a:noFill/>
                          </a:ln>
                          <a:solidFill>
                            <a:schemeClr val="tx1"/>
                          </a:solidFill>
                          <a:effectLst/>
                          <a:latin typeface="Cambria" pitchFamily="18" charset="0"/>
                          <a:ea typeface="+mn-ea"/>
                          <a:cs typeface="+mn-cs"/>
                        </a:rPr>
                        <a:t>bbl</a:t>
                      </a:r>
                      <a:r>
                        <a:rPr kumimoji="0" lang="en-US" sz="2000" b="0" i="0" u="none" strike="noStrike" kern="1200" cap="none" normalizeH="0" baseline="0" dirty="0">
                          <a:ln>
                            <a:noFill/>
                          </a:ln>
                          <a:solidFill>
                            <a:schemeClr val="tx1"/>
                          </a:solidFill>
                          <a:effectLst/>
                          <a:latin typeface="Cambria" pitchFamily="18" charset="0"/>
                          <a:ea typeface="+mn-ea"/>
                          <a:cs typeface="+mn-cs"/>
                        </a:rPr>
                        <a:t>)</a:t>
                      </a:r>
                    </a:p>
                  </a:txBody>
                  <a:tcPr marL="72473" marR="72473"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a:ln>
                            <a:noFill/>
                          </a:ln>
                          <a:solidFill>
                            <a:schemeClr val="tx1"/>
                          </a:solidFill>
                          <a:effectLst/>
                          <a:latin typeface="Cambria" pitchFamily="18" charset="0"/>
                          <a:ea typeface="+mn-ea"/>
                          <a:cs typeface="+mn-cs"/>
                        </a:rPr>
                        <a:t>790,000</a:t>
                      </a:r>
                    </a:p>
                  </a:txBody>
                  <a:tcPr marL="72473" marR="72473"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251589"/>
                  </a:ext>
                </a:extLst>
              </a:tr>
              <a:tr h="366598">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dirty="0">
                          <a:ln>
                            <a:noFill/>
                          </a:ln>
                          <a:solidFill>
                            <a:schemeClr val="tx1"/>
                          </a:solidFill>
                          <a:effectLst/>
                          <a:latin typeface="Cambria" pitchFamily="18" charset="0"/>
                          <a:ea typeface="+mn-ea"/>
                          <a:cs typeface="+mn-cs"/>
                        </a:rPr>
                        <a:t>Rail Sidings at CTC</a:t>
                      </a:r>
                    </a:p>
                  </a:txBody>
                  <a:tcPr marL="72473" marR="72473"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a:ln>
                            <a:noFill/>
                          </a:ln>
                          <a:solidFill>
                            <a:schemeClr val="tx1"/>
                          </a:solidFill>
                          <a:effectLst/>
                          <a:latin typeface="Cambria" pitchFamily="18" charset="0"/>
                          <a:ea typeface="+mn-ea"/>
                          <a:cs typeface="+mn-cs"/>
                        </a:rPr>
                        <a:t>7</a:t>
                      </a:r>
                    </a:p>
                  </a:txBody>
                  <a:tcPr marL="72473" marR="72473"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95567936"/>
                  </a:ext>
                </a:extLst>
              </a:tr>
              <a:tr h="366598">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dirty="0">
                          <a:ln>
                            <a:noFill/>
                          </a:ln>
                          <a:solidFill>
                            <a:schemeClr val="tx1"/>
                          </a:solidFill>
                          <a:effectLst/>
                          <a:latin typeface="Cambria" pitchFamily="18" charset="0"/>
                          <a:ea typeface="+mn-ea"/>
                          <a:cs typeface="+mn-cs"/>
                        </a:rPr>
                        <a:t>Barge Docks at CTC</a:t>
                      </a:r>
                    </a:p>
                  </a:txBody>
                  <a:tcPr marL="72473" marR="72473"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a:ln>
                            <a:noFill/>
                          </a:ln>
                          <a:solidFill>
                            <a:schemeClr val="tx1"/>
                          </a:solidFill>
                          <a:effectLst/>
                          <a:latin typeface="Cambria" pitchFamily="18" charset="0"/>
                          <a:ea typeface="+mn-ea"/>
                          <a:cs typeface="+mn-cs"/>
                        </a:rPr>
                        <a:t>4</a:t>
                      </a:r>
                    </a:p>
                  </a:txBody>
                  <a:tcPr marL="72473" marR="72473"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458477"/>
                  </a:ext>
                </a:extLst>
              </a:tr>
              <a:tr h="742998">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dirty="0">
                          <a:ln>
                            <a:noFill/>
                          </a:ln>
                          <a:solidFill>
                            <a:schemeClr val="tx1"/>
                          </a:solidFill>
                          <a:effectLst/>
                          <a:latin typeface="Cambria" pitchFamily="18" charset="0"/>
                          <a:ea typeface="+mn-ea"/>
                          <a:cs typeface="+mn-cs"/>
                        </a:rPr>
                        <a:t>Approx. Fleet Capacity along Illinois River (Regulation Barges)</a:t>
                      </a:r>
                    </a:p>
                  </a:txBody>
                  <a:tcPr marL="72473" marR="72473"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a:ln>
                            <a:noFill/>
                          </a:ln>
                          <a:solidFill>
                            <a:schemeClr val="tx1"/>
                          </a:solidFill>
                          <a:effectLst/>
                          <a:latin typeface="Cambria" pitchFamily="18" charset="0"/>
                          <a:ea typeface="+mn-ea"/>
                          <a:cs typeface="+mn-cs"/>
                        </a:rPr>
                        <a:t>386</a:t>
                      </a:r>
                    </a:p>
                  </a:txBody>
                  <a:tcPr marL="72473" marR="72473"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45507596"/>
                  </a:ext>
                </a:extLst>
              </a:tr>
              <a:tr h="811396">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defRPr/>
                      </a:pPr>
                      <a:r>
                        <a:rPr kumimoji="0" lang="en-US" sz="2000" b="0" i="0" u="none" strike="noStrike" kern="1200" cap="none" normalizeH="0" baseline="0" dirty="0" err="1">
                          <a:ln>
                            <a:noFill/>
                          </a:ln>
                          <a:solidFill>
                            <a:schemeClr val="tx1"/>
                          </a:solidFill>
                          <a:effectLst/>
                          <a:latin typeface="Cambria" pitchFamily="18" charset="0"/>
                          <a:ea typeface="+mn-ea"/>
                          <a:cs typeface="+mn-cs"/>
                        </a:rPr>
                        <a:t>Syncrolift</a:t>
                      </a:r>
                      <a:r>
                        <a:rPr kumimoji="0" lang="en-US" sz="2000" b="0" i="0" u="none" strike="noStrike" kern="1200" cap="none" normalizeH="0" baseline="0" dirty="0">
                          <a:ln>
                            <a:noFill/>
                          </a:ln>
                          <a:solidFill>
                            <a:schemeClr val="tx1"/>
                          </a:solidFill>
                          <a:effectLst/>
                          <a:latin typeface="Cambria" pitchFamily="18" charset="0"/>
                          <a:ea typeface="+mn-ea"/>
                          <a:cs typeface="+mn-cs"/>
                        </a:rPr>
                        <a:t> Drydock </a:t>
                      </a:r>
                    </a:p>
                    <a:p>
                      <a:pPr marL="0" marR="0" lvl="0" indent="0" algn="l" defTabSz="914400" rtl="0" eaLnBrk="1" fontAlgn="base" latinLnBrk="0" hangingPunct="1">
                        <a:lnSpc>
                          <a:spcPct val="100000"/>
                        </a:lnSpc>
                        <a:spcBef>
                          <a:spcPct val="20000"/>
                        </a:spcBef>
                        <a:spcAft>
                          <a:spcPct val="0"/>
                        </a:spcAft>
                        <a:buClr>
                          <a:srgbClr val="FF0000"/>
                        </a:buClr>
                        <a:buSzTx/>
                        <a:buFontTx/>
                        <a:buNone/>
                        <a:tabLst/>
                        <a:defRPr/>
                      </a:pPr>
                      <a:r>
                        <a:rPr kumimoji="0" lang="en-US" sz="2000" b="0" i="0" u="none" strike="noStrike" kern="1200" cap="none" normalizeH="0" baseline="0" dirty="0">
                          <a:ln>
                            <a:noFill/>
                          </a:ln>
                          <a:solidFill>
                            <a:schemeClr val="tx1"/>
                          </a:solidFill>
                          <a:effectLst/>
                          <a:latin typeface="Cambria" pitchFamily="18" charset="0"/>
                          <a:ea typeface="+mn-ea"/>
                          <a:cs typeface="+mn-cs"/>
                        </a:rPr>
                        <a:t>(2,200-ton Capacity)</a:t>
                      </a:r>
                    </a:p>
                  </a:txBody>
                  <a:tcPr marL="72473" marR="72473"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pPr>
                      <a:r>
                        <a:rPr kumimoji="0" lang="en-US" sz="2000" b="0" i="0" u="none" strike="noStrike" kern="1200" cap="none" normalizeH="0" baseline="0">
                          <a:ln>
                            <a:noFill/>
                          </a:ln>
                          <a:solidFill>
                            <a:schemeClr val="tx1"/>
                          </a:solidFill>
                          <a:effectLst/>
                          <a:latin typeface="Cambria" pitchFamily="18" charset="0"/>
                          <a:ea typeface="+mn-ea"/>
                          <a:cs typeface="+mn-cs"/>
                        </a:rPr>
                        <a:t>1</a:t>
                      </a:r>
                    </a:p>
                  </a:txBody>
                  <a:tcPr marL="72473" marR="72473"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77168231"/>
                  </a:ext>
                </a:extLst>
              </a:tr>
              <a:tr h="660106">
                <a:tc>
                  <a:txBody>
                    <a:bodyPr/>
                    <a:lstStyle/>
                    <a:p>
                      <a:pPr marL="0" marR="0" lvl="0" indent="0" algn="l" defTabSz="914400" rtl="0" eaLnBrk="1" fontAlgn="base" latinLnBrk="0" hangingPunct="1">
                        <a:lnSpc>
                          <a:spcPct val="100000"/>
                        </a:lnSpc>
                        <a:spcBef>
                          <a:spcPct val="20000"/>
                        </a:spcBef>
                        <a:spcAft>
                          <a:spcPct val="0"/>
                        </a:spcAft>
                        <a:buClr>
                          <a:srgbClr val="FF0000"/>
                        </a:buClr>
                        <a:buSzTx/>
                        <a:buFontTx/>
                        <a:buNone/>
                        <a:tabLst/>
                        <a:defRPr/>
                      </a:pPr>
                      <a:r>
                        <a:rPr kumimoji="0" lang="en-US" sz="2000" b="1" i="0" u="none" strike="noStrike" kern="1200" cap="none" normalizeH="0" baseline="0" dirty="0">
                          <a:ln>
                            <a:noFill/>
                          </a:ln>
                          <a:solidFill>
                            <a:schemeClr val="tx1"/>
                          </a:solidFill>
                          <a:effectLst/>
                          <a:latin typeface="Cambria" pitchFamily="18" charset="0"/>
                          <a:ea typeface="+mn-ea"/>
                          <a:cs typeface="+mn-cs"/>
                        </a:rPr>
                        <a:t>IMT Boats</a:t>
                      </a:r>
                    </a:p>
                  </a:txBody>
                  <a:tcPr marL="72473" marR="72473"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pPr>
                      <a:r>
                        <a:rPr kumimoji="0" lang="en-US" sz="2000" b="1" i="0" u="none" strike="noStrike" kern="1200" cap="none" normalizeH="0" baseline="0" dirty="0">
                          <a:ln>
                            <a:noFill/>
                          </a:ln>
                          <a:solidFill>
                            <a:schemeClr val="tx1"/>
                          </a:solidFill>
                          <a:effectLst/>
                          <a:latin typeface="Cambria" pitchFamily="18" charset="0"/>
                          <a:ea typeface="+mn-ea"/>
                          <a:cs typeface="+mn-cs"/>
                        </a:rPr>
                        <a:t>14</a:t>
                      </a:r>
                    </a:p>
                  </a:txBody>
                  <a:tcPr marL="72473" marR="72473"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97032965"/>
                  </a:ext>
                </a:extLst>
              </a:tr>
            </a:tbl>
          </a:graphicData>
        </a:graphic>
      </p:graphicFrame>
    </p:spTree>
    <p:extLst>
      <p:ext uri="{BB962C8B-B14F-4D97-AF65-F5344CB8AC3E}">
        <p14:creationId xmlns:p14="http://schemas.microsoft.com/office/powerpoint/2010/main" val="4173665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0">
            <a:extLst>
              <a:ext uri="{FF2B5EF4-FFF2-40B4-BE49-F238E27FC236}">
                <a16:creationId xmlns:a16="http://schemas.microsoft.com/office/drawing/2014/main" id="{46DD589D-B51D-4E28-8DA6-9E76918B2AD9}"/>
              </a:ext>
            </a:extLst>
          </p:cNvPr>
          <p:cNvSpPr>
            <a:spLocks noChangeArrowheads="1"/>
          </p:cNvSpPr>
          <p:nvPr/>
        </p:nvSpPr>
        <p:spPr bwMode="auto">
          <a:xfrm>
            <a:off x="3924299" y="533400"/>
            <a:ext cx="8229601" cy="5486400"/>
          </a:xfrm>
          <a:prstGeom prst="rect">
            <a:avLst/>
          </a:prstGeom>
          <a:solidFill>
            <a:schemeClr val="tx1">
              <a:lumMod val="75000"/>
              <a:lumOff val="25000"/>
            </a:schemeClr>
          </a:solidFill>
          <a:ln w="6350">
            <a:solidFill>
              <a:schemeClr val="tx1"/>
            </a:solidFill>
            <a:miter lim="800000"/>
            <a:headEnd/>
            <a:tailEnd/>
          </a:ln>
        </p:spPr>
        <p:txBody>
          <a:body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latin typeface="Bookman Old Style" pitchFamily="18" charset="0"/>
                <a:ea typeface="+mn-ea"/>
                <a:cs typeface="+mn-cs"/>
              </a:rPr>
              <a:t> </a:t>
            </a:r>
          </a:p>
        </p:txBody>
      </p:sp>
      <p:sp>
        <p:nvSpPr>
          <p:cNvPr id="12370" name="Rectangle 82"/>
          <p:cNvSpPr>
            <a:spLocks noChangeArrowheads="1"/>
          </p:cNvSpPr>
          <p:nvPr/>
        </p:nvSpPr>
        <p:spPr bwMode="auto">
          <a:xfrm>
            <a:off x="4152900" y="762000"/>
            <a:ext cx="7772400" cy="5029200"/>
          </a:xfrm>
          <a:prstGeom prst="rect">
            <a:avLst/>
          </a:prstGeom>
          <a:solidFill>
            <a:srgbClr val="FFFFFF"/>
          </a:solidFill>
          <a:ln w="0">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2" name="Freeform 3"/>
          <p:cNvSpPr>
            <a:spLocks/>
          </p:cNvSpPr>
          <p:nvPr/>
        </p:nvSpPr>
        <p:spPr bwMode="auto">
          <a:xfrm>
            <a:off x="6991353" y="3805241"/>
            <a:ext cx="804863" cy="987425"/>
          </a:xfrm>
          <a:custGeom>
            <a:avLst/>
            <a:gdLst>
              <a:gd name="T0" fmla="*/ 2147483647 w 507"/>
              <a:gd name="T1" fmla="*/ 2147483647 h 622"/>
              <a:gd name="T2" fmla="*/ 2147483647 w 507"/>
              <a:gd name="T3" fmla="*/ 2147483647 h 622"/>
              <a:gd name="T4" fmla="*/ 2147483647 w 507"/>
              <a:gd name="T5" fmla="*/ 2147483647 h 622"/>
              <a:gd name="T6" fmla="*/ 2147483647 w 507"/>
              <a:gd name="T7" fmla="*/ 2147483647 h 622"/>
              <a:gd name="T8" fmla="*/ 2147483647 w 507"/>
              <a:gd name="T9" fmla="*/ 2147483647 h 622"/>
              <a:gd name="T10" fmla="*/ 2147483647 w 507"/>
              <a:gd name="T11" fmla="*/ 2147483647 h 622"/>
              <a:gd name="T12" fmla="*/ 2147483647 w 507"/>
              <a:gd name="T13" fmla="*/ 2147483647 h 622"/>
              <a:gd name="T14" fmla="*/ 2147483647 w 507"/>
              <a:gd name="T15" fmla="*/ 2147483647 h 622"/>
              <a:gd name="T16" fmla="*/ 2147483647 w 507"/>
              <a:gd name="T17" fmla="*/ 2147483647 h 622"/>
              <a:gd name="T18" fmla="*/ 2147483647 w 507"/>
              <a:gd name="T19" fmla="*/ 2147483647 h 622"/>
              <a:gd name="T20" fmla="*/ 2147483647 w 507"/>
              <a:gd name="T21" fmla="*/ 2147483647 h 622"/>
              <a:gd name="T22" fmla="*/ 2147483647 w 507"/>
              <a:gd name="T23" fmla="*/ 2147483647 h 622"/>
              <a:gd name="T24" fmla="*/ 2147483647 w 507"/>
              <a:gd name="T25" fmla="*/ 2147483647 h 622"/>
              <a:gd name="T26" fmla="*/ 2147483647 w 507"/>
              <a:gd name="T27" fmla="*/ 2147483647 h 622"/>
              <a:gd name="T28" fmla="*/ 2147483647 w 507"/>
              <a:gd name="T29" fmla="*/ 2147483647 h 622"/>
              <a:gd name="T30" fmla="*/ 2147483647 w 507"/>
              <a:gd name="T31" fmla="*/ 2147483647 h 622"/>
              <a:gd name="T32" fmla="*/ 2147483647 w 507"/>
              <a:gd name="T33" fmla="*/ 2147483647 h 622"/>
              <a:gd name="T34" fmla="*/ 2147483647 w 507"/>
              <a:gd name="T35" fmla="*/ 2147483647 h 622"/>
              <a:gd name="T36" fmla="*/ 2147483647 w 507"/>
              <a:gd name="T37" fmla="*/ 2147483647 h 622"/>
              <a:gd name="T38" fmla="*/ 2147483647 w 507"/>
              <a:gd name="T39" fmla="*/ 2147483647 h 622"/>
              <a:gd name="T40" fmla="*/ 2147483647 w 507"/>
              <a:gd name="T41" fmla="*/ 2147483647 h 622"/>
              <a:gd name="T42" fmla="*/ 2147483647 w 507"/>
              <a:gd name="T43" fmla="*/ 2147483647 h 622"/>
              <a:gd name="T44" fmla="*/ 2147483647 w 507"/>
              <a:gd name="T45" fmla="*/ 2147483647 h 622"/>
              <a:gd name="T46" fmla="*/ 2147483647 w 507"/>
              <a:gd name="T47" fmla="*/ 2147483647 h 622"/>
              <a:gd name="T48" fmla="*/ 2147483647 w 507"/>
              <a:gd name="T49" fmla="*/ 2147483647 h 622"/>
              <a:gd name="T50" fmla="*/ 2147483647 w 507"/>
              <a:gd name="T51" fmla="*/ 2147483647 h 622"/>
              <a:gd name="T52" fmla="*/ 2147483647 w 507"/>
              <a:gd name="T53" fmla="*/ 2147483647 h 622"/>
              <a:gd name="T54" fmla="*/ 0 w 507"/>
              <a:gd name="T55" fmla="*/ 0 h 622"/>
              <a:gd name="T56" fmla="*/ 2147483647 w 507"/>
              <a:gd name="T57" fmla="*/ 2147483647 h 622"/>
              <a:gd name="T58" fmla="*/ 2147483647 w 507"/>
              <a:gd name="T59" fmla="*/ 0 h 622"/>
              <a:gd name="T60" fmla="*/ 2147483647 w 507"/>
              <a:gd name="T61" fmla="*/ 2147483647 h 622"/>
              <a:gd name="T62" fmla="*/ 2147483647 w 507"/>
              <a:gd name="T63" fmla="*/ 2147483647 h 622"/>
              <a:gd name="T64" fmla="*/ 2147483647 w 507"/>
              <a:gd name="T65" fmla="*/ 2147483647 h 622"/>
              <a:gd name="T66" fmla="*/ 2147483647 w 507"/>
              <a:gd name="T67" fmla="*/ 2147483647 h 622"/>
              <a:gd name="T68" fmla="*/ 2147483647 w 507"/>
              <a:gd name="T69" fmla="*/ 2147483647 h 622"/>
              <a:gd name="T70" fmla="*/ 2147483647 w 507"/>
              <a:gd name="T71" fmla="*/ 2147483647 h 622"/>
              <a:gd name="T72" fmla="*/ 2147483647 w 507"/>
              <a:gd name="T73" fmla="*/ 2147483647 h 622"/>
              <a:gd name="T74" fmla="*/ 2147483647 w 507"/>
              <a:gd name="T75" fmla="*/ 2147483647 h 622"/>
              <a:gd name="T76" fmla="*/ 2147483647 w 507"/>
              <a:gd name="T77" fmla="*/ 2147483647 h 622"/>
              <a:gd name="T78" fmla="*/ 2147483647 w 507"/>
              <a:gd name="T79" fmla="*/ 2147483647 h 622"/>
              <a:gd name="T80" fmla="*/ 2147483647 w 507"/>
              <a:gd name="T81" fmla="*/ 2147483647 h 622"/>
              <a:gd name="T82" fmla="*/ 2147483647 w 507"/>
              <a:gd name="T83" fmla="*/ 2147483647 h 622"/>
              <a:gd name="T84" fmla="*/ 2147483647 w 507"/>
              <a:gd name="T85" fmla="*/ 2147483647 h 622"/>
              <a:gd name="T86" fmla="*/ 2147483647 w 507"/>
              <a:gd name="T87" fmla="*/ 2147483647 h 622"/>
              <a:gd name="T88" fmla="*/ 2147483647 w 507"/>
              <a:gd name="T89" fmla="*/ 2147483647 h 622"/>
              <a:gd name="T90" fmla="*/ 2147483647 w 507"/>
              <a:gd name="T91" fmla="*/ 2147483647 h 622"/>
              <a:gd name="T92" fmla="*/ 2147483647 w 507"/>
              <a:gd name="T93" fmla="*/ 2147483647 h 622"/>
              <a:gd name="T94" fmla="*/ 2147483647 w 507"/>
              <a:gd name="T95" fmla="*/ 2147483647 h 622"/>
              <a:gd name="T96" fmla="*/ 2147483647 w 507"/>
              <a:gd name="T97" fmla="*/ 2147483647 h 622"/>
              <a:gd name="T98" fmla="*/ 2147483647 w 507"/>
              <a:gd name="T99" fmla="*/ 2147483647 h 6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7" h="622">
                <a:moveTo>
                  <a:pt x="108" y="592"/>
                </a:moveTo>
                <a:lnTo>
                  <a:pt x="93" y="592"/>
                </a:lnTo>
                <a:lnTo>
                  <a:pt x="47" y="607"/>
                </a:lnTo>
                <a:lnTo>
                  <a:pt x="31" y="607"/>
                </a:lnTo>
                <a:lnTo>
                  <a:pt x="31" y="622"/>
                </a:lnTo>
                <a:lnTo>
                  <a:pt x="31" y="607"/>
                </a:lnTo>
                <a:lnTo>
                  <a:pt x="31" y="592"/>
                </a:lnTo>
                <a:lnTo>
                  <a:pt x="16" y="592"/>
                </a:lnTo>
                <a:lnTo>
                  <a:pt x="31" y="576"/>
                </a:lnTo>
                <a:lnTo>
                  <a:pt x="47" y="561"/>
                </a:lnTo>
                <a:lnTo>
                  <a:pt x="47" y="546"/>
                </a:lnTo>
                <a:lnTo>
                  <a:pt x="62" y="546"/>
                </a:lnTo>
                <a:lnTo>
                  <a:pt x="47" y="531"/>
                </a:lnTo>
                <a:lnTo>
                  <a:pt x="62" y="531"/>
                </a:lnTo>
                <a:lnTo>
                  <a:pt x="62" y="516"/>
                </a:lnTo>
                <a:lnTo>
                  <a:pt x="47" y="516"/>
                </a:lnTo>
                <a:lnTo>
                  <a:pt x="62" y="516"/>
                </a:lnTo>
                <a:lnTo>
                  <a:pt x="62" y="501"/>
                </a:lnTo>
                <a:lnTo>
                  <a:pt x="47" y="501"/>
                </a:lnTo>
                <a:lnTo>
                  <a:pt x="47" y="485"/>
                </a:lnTo>
                <a:lnTo>
                  <a:pt x="47" y="470"/>
                </a:lnTo>
                <a:lnTo>
                  <a:pt x="62" y="470"/>
                </a:lnTo>
                <a:lnTo>
                  <a:pt x="47" y="470"/>
                </a:lnTo>
                <a:lnTo>
                  <a:pt x="62" y="455"/>
                </a:lnTo>
                <a:lnTo>
                  <a:pt x="47" y="455"/>
                </a:lnTo>
                <a:lnTo>
                  <a:pt x="62" y="440"/>
                </a:lnTo>
                <a:lnTo>
                  <a:pt x="62" y="425"/>
                </a:lnTo>
                <a:lnTo>
                  <a:pt x="77" y="425"/>
                </a:lnTo>
                <a:lnTo>
                  <a:pt x="62" y="425"/>
                </a:lnTo>
                <a:lnTo>
                  <a:pt x="77" y="425"/>
                </a:lnTo>
                <a:lnTo>
                  <a:pt x="77" y="410"/>
                </a:lnTo>
                <a:lnTo>
                  <a:pt x="77" y="394"/>
                </a:lnTo>
                <a:lnTo>
                  <a:pt x="77" y="379"/>
                </a:lnTo>
                <a:lnTo>
                  <a:pt x="77" y="364"/>
                </a:lnTo>
                <a:lnTo>
                  <a:pt x="93" y="364"/>
                </a:lnTo>
                <a:lnTo>
                  <a:pt x="77" y="364"/>
                </a:lnTo>
                <a:lnTo>
                  <a:pt x="93" y="364"/>
                </a:lnTo>
                <a:lnTo>
                  <a:pt x="77" y="349"/>
                </a:lnTo>
                <a:lnTo>
                  <a:pt x="77" y="334"/>
                </a:lnTo>
                <a:lnTo>
                  <a:pt x="77" y="319"/>
                </a:lnTo>
                <a:lnTo>
                  <a:pt x="62" y="319"/>
                </a:lnTo>
                <a:lnTo>
                  <a:pt x="62" y="303"/>
                </a:lnTo>
                <a:lnTo>
                  <a:pt x="62" y="288"/>
                </a:lnTo>
                <a:lnTo>
                  <a:pt x="47" y="288"/>
                </a:lnTo>
                <a:lnTo>
                  <a:pt x="62" y="273"/>
                </a:lnTo>
                <a:lnTo>
                  <a:pt x="47" y="273"/>
                </a:lnTo>
                <a:lnTo>
                  <a:pt x="31" y="258"/>
                </a:lnTo>
                <a:lnTo>
                  <a:pt x="31" y="243"/>
                </a:lnTo>
                <a:lnTo>
                  <a:pt x="47" y="243"/>
                </a:lnTo>
                <a:lnTo>
                  <a:pt x="31" y="243"/>
                </a:lnTo>
                <a:lnTo>
                  <a:pt x="31" y="227"/>
                </a:lnTo>
                <a:lnTo>
                  <a:pt x="31" y="212"/>
                </a:lnTo>
                <a:lnTo>
                  <a:pt x="16" y="212"/>
                </a:lnTo>
                <a:lnTo>
                  <a:pt x="16" y="197"/>
                </a:lnTo>
                <a:lnTo>
                  <a:pt x="0" y="182"/>
                </a:lnTo>
                <a:lnTo>
                  <a:pt x="0" y="0"/>
                </a:lnTo>
                <a:lnTo>
                  <a:pt x="461" y="0"/>
                </a:lnTo>
                <a:lnTo>
                  <a:pt x="445" y="15"/>
                </a:lnTo>
                <a:lnTo>
                  <a:pt x="461" y="15"/>
                </a:lnTo>
                <a:lnTo>
                  <a:pt x="461" y="0"/>
                </a:lnTo>
                <a:lnTo>
                  <a:pt x="476" y="0"/>
                </a:lnTo>
                <a:lnTo>
                  <a:pt x="476" y="15"/>
                </a:lnTo>
                <a:lnTo>
                  <a:pt x="461" y="30"/>
                </a:lnTo>
                <a:lnTo>
                  <a:pt x="461" y="45"/>
                </a:lnTo>
                <a:lnTo>
                  <a:pt x="476" y="45"/>
                </a:lnTo>
                <a:lnTo>
                  <a:pt x="476" y="61"/>
                </a:lnTo>
                <a:lnTo>
                  <a:pt x="461" y="61"/>
                </a:lnTo>
                <a:lnTo>
                  <a:pt x="461" y="76"/>
                </a:lnTo>
                <a:lnTo>
                  <a:pt x="476" y="76"/>
                </a:lnTo>
                <a:lnTo>
                  <a:pt x="476" y="61"/>
                </a:lnTo>
                <a:lnTo>
                  <a:pt x="476" y="76"/>
                </a:lnTo>
                <a:lnTo>
                  <a:pt x="491" y="76"/>
                </a:lnTo>
                <a:lnTo>
                  <a:pt x="476" y="76"/>
                </a:lnTo>
                <a:lnTo>
                  <a:pt x="476" y="91"/>
                </a:lnTo>
                <a:lnTo>
                  <a:pt x="491" y="91"/>
                </a:lnTo>
                <a:lnTo>
                  <a:pt x="476" y="91"/>
                </a:lnTo>
                <a:lnTo>
                  <a:pt x="461" y="91"/>
                </a:lnTo>
                <a:lnTo>
                  <a:pt x="476" y="106"/>
                </a:lnTo>
                <a:lnTo>
                  <a:pt x="491" y="106"/>
                </a:lnTo>
                <a:lnTo>
                  <a:pt x="491" y="121"/>
                </a:lnTo>
                <a:lnTo>
                  <a:pt x="507" y="121"/>
                </a:lnTo>
                <a:lnTo>
                  <a:pt x="491" y="136"/>
                </a:lnTo>
                <a:lnTo>
                  <a:pt x="491" y="152"/>
                </a:lnTo>
                <a:lnTo>
                  <a:pt x="476" y="136"/>
                </a:lnTo>
                <a:lnTo>
                  <a:pt x="476" y="152"/>
                </a:lnTo>
                <a:lnTo>
                  <a:pt x="461" y="152"/>
                </a:lnTo>
                <a:lnTo>
                  <a:pt x="461" y="167"/>
                </a:lnTo>
                <a:lnTo>
                  <a:pt x="476" y="167"/>
                </a:lnTo>
                <a:lnTo>
                  <a:pt x="476" y="152"/>
                </a:lnTo>
                <a:lnTo>
                  <a:pt x="491" y="152"/>
                </a:lnTo>
                <a:lnTo>
                  <a:pt x="491" y="167"/>
                </a:lnTo>
                <a:lnTo>
                  <a:pt x="476" y="167"/>
                </a:lnTo>
                <a:lnTo>
                  <a:pt x="476" y="182"/>
                </a:lnTo>
                <a:lnTo>
                  <a:pt x="461" y="182"/>
                </a:lnTo>
                <a:lnTo>
                  <a:pt x="461" y="167"/>
                </a:lnTo>
                <a:lnTo>
                  <a:pt x="461" y="182"/>
                </a:lnTo>
                <a:lnTo>
                  <a:pt x="476" y="182"/>
                </a:lnTo>
                <a:lnTo>
                  <a:pt x="461" y="182"/>
                </a:lnTo>
                <a:lnTo>
                  <a:pt x="461" y="197"/>
                </a:lnTo>
                <a:lnTo>
                  <a:pt x="445" y="212"/>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3" name="Freeform 4"/>
          <p:cNvSpPr>
            <a:spLocks/>
          </p:cNvSpPr>
          <p:nvPr/>
        </p:nvSpPr>
        <p:spPr bwMode="auto">
          <a:xfrm>
            <a:off x="9307516" y="1058863"/>
            <a:ext cx="1093787" cy="1084262"/>
          </a:xfrm>
          <a:custGeom>
            <a:avLst/>
            <a:gdLst>
              <a:gd name="T0" fmla="*/ 2147483647 w 690"/>
              <a:gd name="T1" fmla="*/ 2147483647 h 683"/>
              <a:gd name="T2" fmla="*/ 2147483647 w 690"/>
              <a:gd name="T3" fmla="*/ 2147483647 h 683"/>
              <a:gd name="T4" fmla="*/ 2147483647 w 690"/>
              <a:gd name="T5" fmla="*/ 2147483647 h 683"/>
              <a:gd name="T6" fmla="*/ 2147483647 w 690"/>
              <a:gd name="T7" fmla="*/ 2147483647 h 683"/>
              <a:gd name="T8" fmla="*/ 2147483647 w 690"/>
              <a:gd name="T9" fmla="*/ 2147483647 h 683"/>
              <a:gd name="T10" fmla="*/ 2147483647 w 690"/>
              <a:gd name="T11" fmla="*/ 2147483647 h 683"/>
              <a:gd name="T12" fmla="*/ 2147483647 w 690"/>
              <a:gd name="T13" fmla="*/ 2147483647 h 683"/>
              <a:gd name="T14" fmla="*/ 2147483647 w 690"/>
              <a:gd name="T15" fmla="*/ 2147483647 h 683"/>
              <a:gd name="T16" fmla="*/ 2147483647 w 690"/>
              <a:gd name="T17" fmla="*/ 2147483647 h 683"/>
              <a:gd name="T18" fmla="*/ 2147483647 w 690"/>
              <a:gd name="T19" fmla="*/ 2147483647 h 683"/>
              <a:gd name="T20" fmla="*/ 2147483647 w 690"/>
              <a:gd name="T21" fmla="*/ 2147483647 h 683"/>
              <a:gd name="T22" fmla="*/ 2147483647 w 690"/>
              <a:gd name="T23" fmla="*/ 2147483647 h 683"/>
              <a:gd name="T24" fmla="*/ 2147483647 w 690"/>
              <a:gd name="T25" fmla="*/ 2147483647 h 683"/>
              <a:gd name="T26" fmla="*/ 2147483647 w 690"/>
              <a:gd name="T27" fmla="*/ 2147483647 h 683"/>
              <a:gd name="T28" fmla="*/ 2147483647 w 690"/>
              <a:gd name="T29" fmla="*/ 2147483647 h 683"/>
              <a:gd name="T30" fmla="*/ 2147483647 w 690"/>
              <a:gd name="T31" fmla="*/ 2147483647 h 683"/>
              <a:gd name="T32" fmla="*/ 2147483647 w 690"/>
              <a:gd name="T33" fmla="*/ 2147483647 h 683"/>
              <a:gd name="T34" fmla="*/ 2147483647 w 690"/>
              <a:gd name="T35" fmla="*/ 2147483647 h 683"/>
              <a:gd name="T36" fmla="*/ 2147483647 w 690"/>
              <a:gd name="T37" fmla="*/ 2147483647 h 683"/>
              <a:gd name="T38" fmla="*/ 2147483647 w 690"/>
              <a:gd name="T39" fmla="*/ 2147483647 h 683"/>
              <a:gd name="T40" fmla="*/ 2147483647 w 690"/>
              <a:gd name="T41" fmla="*/ 2147483647 h 683"/>
              <a:gd name="T42" fmla="*/ 2147483647 w 690"/>
              <a:gd name="T43" fmla="*/ 2147483647 h 683"/>
              <a:gd name="T44" fmla="*/ 2147483647 w 690"/>
              <a:gd name="T45" fmla="*/ 2147483647 h 683"/>
              <a:gd name="T46" fmla="*/ 2147483647 w 690"/>
              <a:gd name="T47" fmla="*/ 2147483647 h 683"/>
              <a:gd name="T48" fmla="*/ 2147483647 w 690"/>
              <a:gd name="T49" fmla="*/ 2147483647 h 683"/>
              <a:gd name="T50" fmla="*/ 2147483647 w 690"/>
              <a:gd name="T51" fmla="*/ 2147483647 h 683"/>
              <a:gd name="T52" fmla="*/ 2147483647 w 690"/>
              <a:gd name="T53" fmla="*/ 2147483647 h 683"/>
              <a:gd name="T54" fmla="*/ 2147483647 w 690"/>
              <a:gd name="T55" fmla="*/ 2147483647 h 683"/>
              <a:gd name="T56" fmla="*/ 2147483647 w 690"/>
              <a:gd name="T57" fmla="*/ 2147483647 h 683"/>
              <a:gd name="T58" fmla="*/ 2147483647 w 690"/>
              <a:gd name="T59" fmla="*/ 2147483647 h 683"/>
              <a:gd name="T60" fmla="*/ 2147483647 w 690"/>
              <a:gd name="T61" fmla="*/ 2147483647 h 683"/>
              <a:gd name="T62" fmla="*/ 2147483647 w 690"/>
              <a:gd name="T63" fmla="*/ 2147483647 h 683"/>
              <a:gd name="T64" fmla="*/ 2147483647 w 690"/>
              <a:gd name="T65" fmla="*/ 2147483647 h 683"/>
              <a:gd name="T66" fmla="*/ 2147483647 w 690"/>
              <a:gd name="T67" fmla="*/ 2147483647 h 683"/>
              <a:gd name="T68" fmla="*/ 2147483647 w 690"/>
              <a:gd name="T69" fmla="*/ 2147483647 h 683"/>
              <a:gd name="T70" fmla="*/ 2147483647 w 690"/>
              <a:gd name="T71" fmla="*/ 2147483647 h 683"/>
              <a:gd name="T72" fmla="*/ 2147483647 w 690"/>
              <a:gd name="T73" fmla="*/ 2147483647 h 683"/>
              <a:gd name="T74" fmla="*/ 2147483647 w 690"/>
              <a:gd name="T75" fmla="*/ 2147483647 h 683"/>
              <a:gd name="T76" fmla="*/ 2147483647 w 690"/>
              <a:gd name="T77" fmla="*/ 2147483647 h 683"/>
              <a:gd name="T78" fmla="*/ 2147483647 w 690"/>
              <a:gd name="T79" fmla="*/ 2147483647 h 683"/>
              <a:gd name="T80" fmla="*/ 2147483647 w 690"/>
              <a:gd name="T81" fmla="*/ 2147483647 h 683"/>
              <a:gd name="T82" fmla="*/ 2147483647 w 690"/>
              <a:gd name="T83" fmla="*/ 2147483647 h 683"/>
              <a:gd name="T84" fmla="*/ 2147483647 w 690"/>
              <a:gd name="T85" fmla="*/ 2147483647 h 683"/>
              <a:gd name="T86" fmla="*/ 0 w 690"/>
              <a:gd name="T87" fmla="*/ 2147483647 h 683"/>
              <a:gd name="T88" fmla="*/ 2147483647 w 690"/>
              <a:gd name="T89" fmla="*/ 2147483647 h 683"/>
              <a:gd name="T90" fmla="*/ 2147483647 w 690"/>
              <a:gd name="T91" fmla="*/ 0 h 683"/>
              <a:gd name="T92" fmla="*/ 2147483647 w 690"/>
              <a:gd name="T93" fmla="*/ 2147483647 h 683"/>
              <a:gd name="T94" fmla="*/ 2147483647 w 690"/>
              <a:gd name="T95" fmla="*/ 2147483647 h 683"/>
              <a:gd name="T96" fmla="*/ 2147483647 w 690"/>
              <a:gd name="T97" fmla="*/ 2147483647 h 683"/>
              <a:gd name="T98" fmla="*/ 2147483647 w 690"/>
              <a:gd name="T99" fmla="*/ 2147483647 h 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90" h="683">
                <a:moveTo>
                  <a:pt x="690" y="228"/>
                </a:moveTo>
                <a:lnTo>
                  <a:pt x="674" y="243"/>
                </a:lnTo>
                <a:lnTo>
                  <a:pt x="674" y="228"/>
                </a:lnTo>
                <a:lnTo>
                  <a:pt x="674" y="243"/>
                </a:lnTo>
                <a:lnTo>
                  <a:pt x="659" y="243"/>
                </a:lnTo>
                <a:lnTo>
                  <a:pt x="674" y="258"/>
                </a:lnTo>
                <a:lnTo>
                  <a:pt x="674" y="273"/>
                </a:lnTo>
                <a:lnTo>
                  <a:pt x="674" y="288"/>
                </a:lnTo>
                <a:lnTo>
                  <a:pt x="674" y="304"/>
                </a:lnTo>
                <a:lnTo>
                  <a:pt x="674" y="319"/>
                </a:lnTo>
                <a:lnTo>
                  <a:pt x="659" y="319"/>
                </a:lnTo>
                <a:lnTo>
                  <a:pt x="659" y="334"/>
                </a:lnTo>
                <a:lnTo>
                  <a:pt x="659" y="349"/>
                </a:lnTo>
                <a:lnTo>
                  <a:pt x="659" y="364"/>
                </a:lnTo>
                <a:lnTo>
                  <a:pt x="644" y="380"/>
                </a:lnTo>
                <a:lnTo>
                  <a:pt x="659" y="380"/>
                </a:lnTo>
                <a:lnTo>
                  <a:pt x="644" y="380"/>
                </a:lnTo>
                <a:lnTo>
                  <a:pt x="644" y="395"/>
                </a:lnTo>
                <a:lnTo>
                  <a:pt x="644" y="410"/>
                </a:lnTo>
                <a:lnTo>
                  <a:pt x="628" y="410"/>
                </a:lnTo>
                <a:lnTo>
                  <a:pt x="644" y="425"/>
                </a:lnTo>
                <a:lnTo>
                  <a:pt x="628" y="425"/>
                </a:lnTo>
                <a:lnTo>
                  <a:pt x="628" y="440"/>
                </a:lnTo>
                <a:lnTo>
                  <a:pt x="598" y="455"/>
                </a:lnTo>
                <a:lnTo>
                  <a:pt x="598" y="471"/>
                </a:lnTo>
                <a:lnTo>
                  <a:pt x="582" y="486"/>
                </a:lnTo>
                <a:lnTo>
                  <a:pt x="567" y="486"/>
                </a:lnTo>
                <a:lnTo>
                  <a:pt x="552" y="501"/>
                </a:lnTo>
                <a:lnTo>
                  <a:pt x="552" y="486"/>
                </a:lnTo>
                <a:lnTo>
                  <a:pt x="536" y="486"/>
                </a:lnTo>
                <a:lnTo>
                  <a:pt x="521" y="501"/>
                </a:lnTo>
                <a:lnTo>
                  <a:pt x="521" y="516"/>
                </a:lnTo>
                <a:lnTo>
                  <a:pt x="506" y="516"/>
                </a:lnTo>
                <a:lnTo>
                  <a:pt x="490" y="516"/>
                </a:lnTo>
                <a:lnTo>
                  <a:pt x="490" y="531"/>
                </a:lnTo>
                <a:lnTo>
                  <a:pt x="490" y="546"/>
                </a:lnTo>
                <a:lnTo>
                  <a:pt x="490" y="562"/>
                </a:lnTo>
                <a:lnTo>
                  <a:pt x="490" y="577"/>
                </a:lnTo>
                <a:lnTo>
                  <a:pt x="475" y="577"/>
                </a:lnTo>
                <a:lnTo>
                  <a:pt x="475" y="592"/>
                </a:lnTo>
                <a:lnTo>
                  <a:pt x="460" y="592"/>
                </a:lnTo>
                <a:lnTo>
                  <a:pt x="475" y="577"/>
                </a:lnTo>
                <a:lnTo>
                  <a:pt x="460" y="577"/>
                </a:lnTo>
                <a:lnTo>
                  <a:pt x="460" y="562"/>
                </a:lnTo>
                <a:lnTo>
                  <a:pt x="444" y="562"/>
                </a:lnTo>
                <a:lnTo>
                  <a:pt x="444" y="577"/>
                </a:lnTo>
                <a:lnTo>
                  <a:pt x="429" y="592"/>
                </a:lnTo>
                <a:lnTo>
                  <a:pt x="414" y="607"/>
                </a:lnTo>
                <a:lnTo>
                  <a:pt x="429" y="622"/>
                </a:lnTo>
                <a:lnTo>
                  <a:pt x="429" y="637"/>
                </a:lnTo>
                <a:lnTo>
                  <a:pt x="429" y="653"/>
                </a:lnTo>
                <a:lnTo>
                  <a:pt x="414" y="653"/>
                </a:lnTo>
                <a:lnTo>
                  <a:pt x="398" y="668"/>
                </a:lnTo>
                <a:lnTo>
                  <a:pt x="398" y="683"/>
                </a:lnTo>
                <a:lnTo>
                  <a:pt x="383" y="683"/>
                </a:lnTo>
                <a:lnTo>
                  <a:pt x="368" y="683"/>
                </a:lnTo>
                <a:lnTo>
                  <a:pt x="352" y="668"/>
                </a:lnTo>
                <a:lnTo>
                  <a:pt x="337" y="653"/>
                </a:lnTo>
                <a:lnTo>
                  <a:pt x="322" y="653"/>
                </a:lnTo>
                <a:lnTo>
                  <a:pt x="322" y="637"/>
                </a:lnTo>
                <a:lnTo>
                  <a:pt x="322" y="622"/>
                </a:lnTo>
                <a:lnTo>
                  <a:pt x="306" y="622"/>
                </a:lnTo>
                <a:lnTo>
                  <a:pt x="291" y="622"/>
                </a:lnTo>
                <a:lnTo>
                  <a:pt x="276" y="637"/>
                </a:lnTo>
                <a:lnTo>
                  <a:pt x="260" y="637"/>
                </a:lnTo>
                <a:lnTo>
                  <a:pt x="245" y="653"/>
                </a:lnTo>
                <a:lnTo>
                  <a:pt x="245" y="637"/>
                </a:lnTo>
                <a:lnTo>
                  <a:pt x="230" y="637"/>
                </a:lnTo>
                <a:lnTo>
                  <a:pt x="214" y="622"/>
                </a:lnTo>
                <a:lnTo>
                  <a:pt x="199" y="637"/>
                </a:lnTo>
                <a:lnTo>
                  <a:pt x="184" y="637"/>
                </a:lnTo>
                <a:lnTo>
                  <a:pt x="168" y="637"/>
                </a:lnTo>
                <a:lnTo>
                  <a:pt x="168" y="622"/>
                </a:lnTo>
                <a:lnTo>
                  <a:pt x="153" y="622"/>
                </a:lnTo>
                <a:lnTo>
                  <a:pt x="138" y="607"/>
                </a:lnTo>
                <a:lnTo>
                  <a:pt x="122" y="607"/>
                </a:lnTo>
                <a:lnTo>
                  <a:pt x="107" y="607"/>
                </a:lnTo>
                <a:lnTo>
                  <a:pt x="107" y="592"/>
                </a:lnTo>
                <a:lnTo>
                  <a:pt x="92" y="577"/>
                </a:lnTo>
                <a:lnTo>
                  <a:pt x="92" y="562"/>
                </a:lnTo>
                <a:lnTo>
                  <a:pt x="76" y="562"/>
                </a:lnTo>
                <a:lnTo>
                  <a:pt x="61" y="546"/>
                </a:lnTo>
                <a:lnTo>
                  <a:pt x="46" y="546"/>
                </a:lnTo>
                <a:lnTo>
                  <a:pt x="30" y="546"/>
                </a:lnTo>
                <a:lnTo>
                  <a:pt x="30" y="531"/>
                </a:lnTo>
                <a:lnTo>
                  <a:pt x="15" y="531"/>
                </a:lnTo>
                <a:lnTo>
                  <a:pt x="15" y="546"/>
                </a:lnTo>
                <a:lnTo>
                  <a:pt x="0" y="546"/>
                </a:lnTo>
                <a:lnTo>
                  <a:pt x="15" y="304"/>
                </a:lnTo>
                <a:lnTo>
                  <a:pt x="15" y="15"/>
                </a:lnTo>
                <a:lnTo>
                  <a:pt x="230" y="0"/>
                </a:lnTo>
                <a:lnTo>
                  <a:pt x="214" y="0"/>
                </a:lnTo>
                <a:lnTo>
                  <a:pt x="230" y="15"/>
                </a:lnTo>
                <a:lnTo>
                  <a:pt x="245" y="15"/>
                </a:lnTo>
                <a:lnTo>
                  <a:pt x="260" y="15"/>
                </a:lnTo>
                <a:lnTo>
                  <a:pt x="260" y="31"/>
                </a:lnTo>
                <a:lnTo>
                  <a:pt x="276" y="31"/>
                </a:lnTo>
                <a:lnTo>
                  <a:pt x="291" y="46"/>
                </a:lnTo>
                <a:lnTo>
                  <a:pt x="306" y="46"/>
                </a:lnTo>
                <a:lnTo>
                  <a:pt x="322" y="46"/>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4" name="Line 5"/>
          <p:cNvSpPr>
            <a:spLocks noChangeShapeType="1"/>
          </p:cNvSpPr>
          <p:nvPr/>
        </p:nvSpPr>
        <p:spPr bwMode="auto">
          <a:xfrm>
            <a:off x="10401300" y="1011241"/>
            <a:ext cx="1588" cy="40957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5" name="Freeform 6"/>
          <p:cNvSpPr>
            <a:spLocks/>
          </p:cNvSpPr>
          <p:nvPr/>
        </p:nvSpPr>
        <p:spPr bwMode="auto">
          <a:xfrm>
            <a:off x="7723191" y="1752603"/>
            <a:ext cx="511175" cy="842963"/>
          </a:xfrm>
          <a:custGeom>
            <a:avLst/>
            <a:gdLst>
              <a:gd name="T0" fmla="*/ 0 w 322"/>
              <a:gd name="T1" fmla="*/ 0 h 531"/>
              <a:gd name="T2" fmla="*/ 0 w 322"/>
              <a:gd name="T3" fmla="*/ 2147483647 h 531"/>
              <a:gd name="T4" fmla="*/ 2147483647 w 322"/>
              <a:gd name="T5" fmla="*/ 2147483647 h 531"/>
              <a:gd name="T6" fmla="*/ 2147483647 w 322"/>
              <a:gd name="T7" fmla="*/ 2147483647 h 531"/>
              <a:gd name="T8" fmla="*/ 2147483647 w 322"/>
              <a:gd name="T9" fmla="*/ 2147483647 h 531"/>
              <a:gd name="T10" fmla="*/ 2147483647 w 322"/>
              <a:gd name="T11" fmla="*/ 2147483647 h 531"/>
              <a:gd name="T12" fmla="*/ 2147483647 w 322"/>
              <a:gd name="T13" fmla="*/ 2147483647 h 531"/>
              <a:gd name="T14" fmla="*/ 2147483647 w 322"/>
              <a:gd name="T15" fmla="*/ 2147483647 h 531"/>
              <a:gd name="T16" fmla="*/ 2147483647 w 322"/>
              <a:gd name="T17" fmla="*/ 2147483647 h 531"/>
              <a:gd name="T18" fmla="*/ 2147483647 w 322"/>
              <a:gd name="T19" fmla="*/ 2147483647 h 531"/>
              <a:gd name="T20" fmla="*/ 2147483647 w 322"/>
              <a:gd name="T21" fmla="*/ 2147483647 h 531"/>
              <a:gd name="T22" fmla="*/ 2147483647 w 322"/>
              <a:gd name="T23" fmla="*/ 2147483647 h 531"/>
              <a:gd name="T24" fmla="*/ 2147483647 w 322"/>
              <a:gd name="T25" fmla="*/ 2147483647 h 531"/>
              <a:gd name="T26" fmla="*/ 2147483647 w 322"/>
              <a:gd name="T27" fmla="*/ 2147483647 h 531"/>
              <a:gd name="T28" fmla="*/ 2147483647 w 322"/>
              <a:gd name="T29" fmla="*/ 2147483647 h 531"/>
              <a:gd name="T30" fmla="*/ 2147483647 w 322"/>
              <a:gd name="T31" fmla="*/ 2147483647 h 531"/>
              <a:gd name="T32" fmla="*/ 2147483647 w 322"/>
              <a:gd name="T33" fmla="*/ 2147483647 h 531"/>
              <a:gd name="T34" fmla="*/ 2147483647 w 322"/>
              <a:gd name="T35" fmla="*/ 2147483647 h 531"/>
              <a:gd name="T36" fmla="*/ 2147483647 w 322"/>
              <a:gd name="T37" fmla="*/ 2147483647 h 531"/>
              <a:gd name="T38" fmla="*/ 2147483647 w 322"/>
              <a:gd name="T39" fmla="*/ 2147483647 h 531"/>
              <a:gd name="T40" fmla="*/ 2147483647 w 322"/>
              <a:gd name="T41" fmla="*/ 2147483647 h 531"/>
              <a:gd name="T42" fmla="*/ 2147483647 w 322"/>
              <a:gd name="T43" fmla="*/ 2147483647 h 531"/>
              <a:gd name="T44" fmla="*/ 2147483647 w 322"/>
              <a:gd name="T45" fmla="*/ 2147483647 h 531"/>
              <a:gd name="T46" fmla="*/ 2147483647 w 322"/>
              <a:gd name="T47" fmla="*/ 2147483647 h 531"/>
              <a:gd name="T48" fmla="*/ 2147483647 w 322"/>
              <a:gd name="T49" fmla="*/ 2147483647 h 531"/>
              <a:gd name="T50" fmla="*/ 2147483647 w 322"/>
              <a:gd name="T51" fmla="*/ 2147483647 h 531"/>
              <a:gd name="T52" fmla="*/ 2147483647 w 322"/>
              <a:gd name="T53" fmla="*/ 2147483647 h 531"/>
              <a:gd name="T54" fmla="*/ 2147483647 w 322"/>
              <a:gd name="T55" fmla="*/ 2147483647 h 531"/>
              <a:gd name="T56" fmla="*/ 2147483647 w 322"/>
              <a:gd name="T57" fmla="*/ 2147483647 h 531"/>
              <a:gd name="T58" fmla="*/ 2147483647 w 322"/>
              <a:gd name="T59" fmla="*/ 2147483647 h 531"/>
              <a:gd name="T60" fmla="*/ 2147483647 w 322"/>
              <a:gd name="T61" fmla="*/ 2147483647 h 531"/>
              <a:gd name="T62" fmla="*/ 2147483647 w 322"/>
              <a:gd name="T63" fmla="*/ 2147483647 h 531"/>
              <a:gd name="T64" fmla="*/ 2147483647 w 322"/>
              <a:gd name="T65" fmla="*/ 2147483647 h 531"/>
              <a:gd name="T66" fmla="*/ 2147483647 w 322"/>
              <a:gd name="T67" fmla="*/ 2147483647 h 531"/>
              <a:gd name="T68" fmla="*/ 2147483647 w 322"/>
              <a:gd name="T69" fmla="*/ 2147483647 h 531"/>
              <a:gd name="T70" fmla="*/ 2147483647 w 322"/>
              <a:gd name="T71" fmla="*/ 2147483647 h 531"/>
              <a:gd name="T72" fmla="*/ 2147483647 w 322"/>
              <a:gd name="T73" fmla="*/ 2147483647 h 531"/>
              <a:gd name="T74" fmla="*/ 2147483647 w 322"/>
              <a:gd name="T75" fmla="*/ 2147483647 h 531"/>
              <a:gd name="T76" fmla="*/ 2147483647 w 322"/>
              <a:gd name="T77" fmla="*/ 2147483647 h 531"/>
              <a:gd name="T78" fmla="*/ 2147483647 w 322"/>
              <a:gd name="T79" fmla="*/ 2147483647 h 531"/>
              <a:gd name="T80" fmla="*/ 2147483647 w 322"/>
              <a:gd name="T81" fmla="*/ 2147483647 h 531"/>
              <a:gd name="T82" fmla="*/ 2147483647 w 322"/>
              <a:gd name="T83" fmla="*/ 2147483647 h 531"/>
              <a:gd name="T84" fmla="*/ 2147483647 w 322"/>
              <a:gd name="T85" fmla="*/ 2147483647 h 531"/>
              <a:gd name="T86" fmla="*/ 2147483647 w 322"/>
              <a:gd name="T87" fmla="*/ 2147483647 h 531"/>
              <a:gd name="T88" fmla="*/ 2147483647 w 322"/>
              <a:gd name="T89" fmla="*/ 2147483647 h 531"/>
              <a:gd name="T90" fmla="*/ 2147483647 w 322"/>
              <a:gd name="T91" fmla="*/ 2147483647 h 531"/>
              <a:gd name="T92" fmla="*/ 2147483647 w 322"/>
              <a:gd name="T93" fmla="*/ 2147483647 h 531"/>
              <a:gd name="T94" fmla="*/ 2147483647 w 322"/>
              <a:gd name="T95" fmla="*/ 2147483647 h 531"/>
              <a:gd name="T96" fmla="*/ 2147483647 w 322"/>
              <a:gd name="T97" fmla="*/ 2147483647 h 531"/>
              <a:gd name="T98" fmla="*/ 2147483647 w 322"/>
              <a:gd name="T99" fmla="*/ 2147483647 h 531"/>
              <a:gd name="T100" fmla="*/ 2147483647 w 322"/>
              <a:gd name="T101" fmla="*/ 2147483647 h 531"/>
              <a:gd name="T102" fmla="*/ 2147483647 w 322"/>
              <a:gd name="T103" fmla="*/ 2147483647 h 531"/>
              <a:gd name="T104" fmla="*/ 2147483647 w 322"/>
              <a:gd name="T105" fmla="*/ 2147483647 h 531"/>
              <a:gd name="T106" fmla="*/ 2147483647 w 322"/>
              <a:gd name="T107" fmla="*/ 2147483647 h 531"/>
              <a:gd name="T108" fmla="*/ 2147483647 w 322"/>
              <a:gd name="T109" fmla="*/ 2147483647 h 531"/>
              <a:gd name="T110" fmla="*/ 2147483647 w 322"/>
              <a:gd name="T111" fmla="*/ 2147483647 h 531"/>
              <a:gd name="T112" fmla="*/ 2147483647 w 322"/>
              <a:gd name="T113" fmla="*/ 2147483647 h 531"/>
              <a:gd name="T114" fmla="*/ 2147483647 w 322"/>
              <a:gd name="T115" fmla="*/ 2147483647 h 531"/>
              <a:gd name="T116" fmla="*/ 2147483647 w 322"/>
              <a:gd name="T117" fmla="*/ 2147483647 h 531"/>
              <a:gd name="T118" fmla="*/ 2147483647 w 322"/>
              <a:gd name="T119" fmla="*/ 2147483647 h 531"/>
              <a:gd name="T120" fmla="*/ 2147483647 w 322"/>
              <a:gd name="T121" fmla="*/ 2147483647 h 5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22" h="531">
                <a:moveTo>
                  <a:pt x="0" y="0"/>
                </a:moveTo>
                <a:lnTo>
                  <a:pt x="0" y="15"/>
                </a:lnTo>
                <a:lnTo>
                  <a:pt x="15" y="15"/>
                </a:lnTo>
                <a:lnTo>
                  <a:pt x="15" y="31"/>
                </a:lnTo>
                <a:lnTo>
                  <a:pt x="15" y="46"/>
                </a:lnTo>
                <a:lnTo>
                  <a:pt x="30" y="46"/>
                </a:lnTo>
                <a:lnTo>
                  <a:pt x="61" y="61"/>
                </a:lnTo>
                <a:lnTo>
                  <a:pt x="61" y="76"/>
                </a:lnTo>
                <a:lnTo>
                  <a:pt x="76" y="91"/>
                </a:lnTo>
                <a:lnTo>
                  <a:pt x="76" y="106"/>
                </a:lnTo>
                <a:lnTo>
                  <a:pt x="76" y="122"/>
                </a:lnTo>
                <a:lnTo>
                  <a:pt x="76" y="137"/>
                </a:lnTo>
                <a:lnTo>
                  <a:pt x="76" y="152"/>
                </a:lnTo>
                <a:lnTo>
                  <a:pt x="92" y="152"/>
                </a:lnTo>
                <a:lnTo>
                  <a:pt x="107" y="152"/>
                </a:lnTo>
                <a:lnTo>
                  <a:pt x="107" y="137"/>
                </a:lnTo>
                <a:lnTo>
                  <a:pt x="122" y="137"/>
                </a:lnTo>
                <a:lnTo>
                  <a:pt x="138" y="137"/>
                </a:lnTo>
                <a:lnTo>
                  <a:pt x="168" y="152"/>
                </a:lnTo>
                <a:lnTo>
                  <a:pt x="168" y="167"/>
                </a:lnTo>
                <a:lnTo>
                  <a:pt x="153" y="167"/>
                </a:lnTo>
                <a:lnTo>
                  <a:pt x="153" y="182"/>
                </a:lnTo>
                <a:lnTo>
                  <a:pt x="153" y="197"/>
                </a:lnTo>
                <a:lnTo>
                  <a:pt x="153" y="213"/>
                </a:lnTo>
                <a:lnTo>
                  <a:pt x="138" y="213"/>
                </a:lnTo>
                <a:lnTo>
                  <a:pt x="138" y="228"/>
                </a:lnTo>
                <a:lnTo>
                  <a:pt x="138" y="243"/>
                </a:lnTo>
                <a:lnTo>
                  <a:pt x="122" y="258"/>
                </a:lnTo>
                <a:lnTo>
                  <a:pt x="122" y="273"/>
                </a:lnTo>
                <a:lnTo>
                  <a:pt x="122" y="288"/>
                </a:lnTo>
                <a:lnTo>
                  <a:pt x="138" y="288"/>
                </a:lnTo>
                <a:lnTo>
                  <a:pt x="153" y="304"/>
                </a:lnTo>
                <a:lnTo>
                  <a:pt x="153" y="319"/>
                </a:lnTo>
                <a:lnTo>
                  <a:pt x="168" y="319"/>
                </a:lnTo>
                <a:lnTo>
                  <a:pt x="184" y="334"/>
                </a:lnTo>
                <a:lnTo>
                  <a:pt x="199" y="334"/>
                </a:lnTo>
                <a:lnTo>
                  <a:pt x="184" y="334"/>
                </a:lnTo>
                <a:lnTo>
                  <a:pt x="184" y="349"/>
                </a:lnTo>
                <a:lnTo>
                  <a:pt x="199" y="349"/>
                </a:lnTo>
                <a:lnTo>
                  <a:pt x="214" y="349"/>
                </a:lnTo>
                <a:lnTo>
                  <a:pt x="230" y="364"/>
                </a:lnTo>
                <a:lnTo>
                  <a:pt x="230" y="380"/>
                </a:lnTo>
                <a:lnTo>
                  <a:pt x="245" y="380"/>
                </a:lnTo>
                <a:lnTo>
                  <a:pt x="260" y="395"/>
                </a:lnTo>
                <a:lnTo>
                  <a:pt x="260" y="410"/>
                </a:lnTo>
                <a:lnTo>
                  <a:pt x="260" y="425"/>
                </a:lnTo>
                <a:lnTo>
                  <a:pt x="276" y="440"/>
                </a:lnTo>
                <a:lnTo>
                  <a:pt x="276" y="455"/>
                </a:lnTo>
                <a:lnTo>
                  <a:pt x="260" y="455"/>
                </a:lnTo>
                <a:lnTo>
                  <a:pt x="260" y="471"/>
                </a:lnTo>
                <a:lnTo>
                  <a:pt x="276" y="471"/>
                </a:lnTo>
                <a:lnTo>
                  <a:pt x="260" y="486"/>
                </a:lnTo>
                <a:lnTo>
                  <a:pt x="276" y="501"/>
                </a:lnTo>
                <a:lnTo>
                  <a:pt x="276" y="516"/>
                </a:lnTo>
                <a:lnTo>
                  <a:pt x="291" y="531"/>
                </a:lnTo>
                <a:lnTo>
                  <a:pt x="306" y="531"/>
                </a:lnTo>
                <a:lnTo>
                  <a:pt x="306" y="516"/>
                </a:lnTo>
                <a:lnTo>
                  <a:pt x="291" y="516"/>
                </a:lnTo>
                <a:lnTo>
                  <a:pt x="306" y="516"/>
                </a:lnTo>
                <a:lnTo>
                  <a:pt x="306" y="531"/>
                </a:lnTo>
                <a:lnTo>
                  <a:pt x="322" y="531"/>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6" name="Freeform 7"/>
          <p:cNvSpPr>
            <a:spLocks/>
          </p:cNvSpPr>
          <p:nvPr/>
        </p:nvSpPr>
        <p:spPr bwMode="auto">
          <a:xfrm>
            <a:off x="4484688" y="1011241"/>
            <a:ext cx="2190750" cy="625475"/>
          </a:xfrm>
          <a:custGeom>
            <a:avLst/>
            <a:gdLst>
              <a:gd name="T0" fmla="*/ 2147483647 w 1380"/>
              <a:gd name="T1" fmla="*/ 2147483647 h 394"/>
              <a:gd name="T2" fmla="*/ 2147483647 w 1380"/>
              <a:gd name="T3" fmla="*/ 2147483647 h 394"/>
              <a:gd name="T4" fmla="*/ 2147483647 w 1380"/>
              <a:gd name="T5" fmla="*/ 2147483647 h 394"/>
              <a:gd name="T6" fmla="*/ 0 w 1380"/>
              <a:gd name="T7" fmla="*/ 2147483647 h 394"/>
              <a:gd name="T8" fmla="*/ 0 w 1380"/>
              <a:gd name="T9" fmla="*/ 0 h 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0" h="394">
                <a:moveTo>
                  <a:pt x="1380" y="394"/>
                </a:moveTo>
                <a:lnTo>
                  <a:pt x="307" y="394"/>
                </a:lnTo>
                <a:lnTo>
                  <a:pt x="307" y="182"/>
                </a:lnTo>
                <a:lnTo>
                  <a:pt x="0" y="182"/>
                </a:lnTo>
                <a:lnTo>
                  <a:pt x="0" y="0"/>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7" name="Freeform 8"/>
          <p:cNvSpPr>
            <a:spLocks/>
          </p:cNvSpPr>
          <p:nvPr/>
        </p:nvSpPr>
        <p:spPr bwMode="auto">
          <a:xfrm>
            <a:off x="4313238" y="2744791"/>
            <a:ext cx="2386012" cy="1349375"/>
          </a:xfrm>
          <a:custGeom>
            <a:avLst/>
            <a:gdLst>
              <a:gd name="T0" fmla="*/ 2147483647 w 1503"/>
              <a:gd name="T1" fmla="*/ 2147483647 h 850"/>
              <a:gd name="T2" fmla="*/ 2147483647 w 1503"/>
              <a:gd name="T3" fmla="*/ 2147483647 h 850"/>
              <a:gd name="T4" fmla="*/ 2147483647 w 1503"/>
              <a:gd name="T5" fmla="*/ 0 h 850"/>
              <a:gd name="T6" fmla="*/ 2147483647 w 1503"/>
              <a:gd name="T7" fmla="*/ 2147483647 h 850"/>
              <a:gd name="T8" fmla="*/ 2147483647 w 1503"/>
              <a:gd name="T9" fmla="*/ 2147483647 h 850"/>
              <a:gd name="T10" fmla="*/ 2147483647 w 1503"/>
              <a:gd name="T11" fmla="*/ 2147483647 h 850"/>
              <a:gd name="T12" fmla="*/ 2147483647 w 1503"/>
              <a:gd name="T13" fmla="*/ 2147483647 h 850"/>
              <a:gd name="T14" fmla="*/ 2147483647 w 1503"/>
              <a:gd name="T15" fmla="*/ 2147483647 h 850"/>
              <a:gd name="T16" fmla="*/ 2147483647 w 1503"/>
              <a:gd name="T17" fmla="*/ 2147483647 h 850"/>
              <a:gd name="T18" fmla="*/ 2147483647 w 1503"/>
              <a:gd name="T19" fmla="*/ 2147483647 h 850"/>
              <a:gd name="T20" fmla="*/ 2147483647 w 1503"/>
              <a:gd name="T21" fmla="*/ 2147483647 h 850"/>
              <a:gd name="T22" fmla="*/ 2147483647 w 1503"/>
              <a:gd name="T23" fmla="*/ 2147483647 h 850"/>
              <a:gd name="T24" fmla="*/ 2147483647 w 1503"/>
              <a:gd name="T25" fmla="*/ 2147483647 h 850"/>
              <a:gd name="T26" fmla="*/ 2147483647 w 1503"/>
              <a:gd name="T27" fmla="*/ 2147483647 h 850"/>
              <a:gd name="T28" fmla="*/ 2147483647 w 1503"/>
              <a:gd name="T29" fmla="*/ 2147483647 h 850"/>
              <a:gd name="T30" fmla="*/ 2147483647 w 1503"/>
              <a:gd name="T31" fmla="*/ 2147483647 h 850"/>
              <a:gd name="T32" fmla="*/ 2147483647 w 1503"/>
              <a:gd name="T33" fmla="*/ 2147483647 h 850"/>
              <a:gd name="T34" fmla="*/ 2147483647 w 1503"/>
              <a:gd name="T35" fmla="*/ 2147483647 h 850"/>
              <a:gd name="T36" fmla="*/ 2147483647 w 1503"/>
              <a:gd name="T37" fmla="*/ 2147483647 h 850"/>
              <a:gd name="T38" fmla="*/ 2147483647 w 1503"/>
              <a:gd name="T39" fmla="*/ 2147483647 h 850"/>
              <a:gd name="T40" fmla="*/ 2147483647 w 1503"/>
              <a:gd name="T41" fmla="*/ 2147483647 h 850"/>
              <a:gd name="T42" fmla="*/ 2147483647 w 1503"/>
              <a:gd name="T43" fmla="*/ 2147483647 h 850"/>
              <a:gd name="T44" fmla="*/ 2147483647 w 1503"/>
              <a:gd name="T45" fmla="*/ 2147483647 h 850"/>
              <a:gd name="T46" fmla="*/ 2147483647 w 1503"/>
              <a:gd name="T47" fmla="*/ 2147483647 h 850"/>
              <a:gd name="T48" fmla="*/ 2147483647 w 1503"/>
              <a:gd name="T49" fmla="*/ 2147483647 h 850"/>
              <a:gd name="T50" fmla="*/ 2147483647 w 1503"/>
              <a:gd name="T51" fmla="*/ 2147483647 h 850"/>
              <a:gd name="T52" fmla="*/ 2147483647 w 1503"/>
              <a:gd name="T53" fmla="*/ 2147483647 h 850"/>
              <a:gd name="T54" fmla="*/ 2147483647 w 1503"/>
              <a:gd name="T55" fmla="*/ 2147483647 h 850"/>
              <a:gd name="T56" fmla="*/ 2147483647 w 1503"/>
              <a:gd name="T57" fmla="*/ 2147483647 h 850"/>
              <a:gd name="T58" fmla="*/ 2147483647 w 1503"/>
              <a:gd name="T59" fmla="*/ 2147483647 h 850"/>
              <a:gd name="T60" fmla="*/ 2147483647 w 1503"/>
              <a:gd name="T61" fmla="*/ 2147483647 h 850"/>
              <a:gd name="T62" fmla="*/ 2147483647 w 1503"/>
              <a:gd name="T63" fmla="*/ 2147483647 h 850"/>
              <a:gd name="T64" fmla="*/ 2147483647 w 1503"/>
              <a:gd name="T65" fmla="*/ 2147483647 h 850"/>
              <a:gd name="T66" fmla="*/ 2147483647 w 1503"/>
              <a:gd name="T67" fmla="*/ 2147483647 h 850"/>
              <a:gd name="T68" fmla="*/ 2147483647 w 1503"/>
              <a:gd name="T69" fmla="*/ 2147483647 h 850"/>
              <a:gd name="T70" fmla="*/ 2147483647 w 1503"/>
              <a:gd name="T71" fmla="*/ 2147483647 h 850"/>
              <a:gd name="T72" fmla="*/ 2147483647 w 1503"/>
              <a:gd name="T73" fmla="*/ 2147483647 h 850"/>
              <a:gd name="T74" fmla="*/ 2147483647 w 1503"/>
              <a:gd name="T75" fmla="*/ 2147483647 h 850"/>
              <a:gd name="T76" fmla="*/ 2147483647 w 1503"/>
              <a:gd name="T77" fmla="*/ 2147483647 h 850"/>
              <a:gd name="T78" fmla="*/ 2147483647 w 1503"/>
              <a:gd name="T79" fmla="*/ 2147483647 h 850"/>
              <a:gd name="T80" fmla="*/ 2147483647 w 1503"/>
              <a:gd name="T81" fmla="*/ 2147483647 h 850"/>
              <a:gd name="T82" fmla="*/ 2147483647 w 1503"/>
              <a:gd name="T83" fmla="*/ 2147483647 h 850"/>
              <a:gd name="T84" fmla="*/ 2147483647 w 1503"/>
              <a:gd name="T85" fmla="*/ 2147483647 h 850"/>
              <a:gd name="T86" fmla="*/ 2147483647 w 1503"/>
              <a:gd name="T87" fmla="*/ 2147483647 h 850"/>
              <a:gd name="T88" fmla="*/ 2147483647 w 1503"/>
              <a:gd name="T89" fmla="*/ 2147483647 h 850"/>
              <a:gd name="T90" fmla="*/ 2147483647 w 1503"/>
              <a:gd name="T91" fmla="*/ 2147483647 h 850"/>
              <a:gd name="T92" fmla="*/ 2147483647 w 1503"/>
              <a:gd name="T93" fmla="*/ 2147483647 h 850"/>
              <a:gd name="T94" fmla="*/ 2147483647 w 1503"/>
              <a:gd name="T95" fmla="*/ 2147483647 h 850"/>
              <a:gd name="T96" fmla="*/ 2147483647 w 1503"/>
              <a:gd name="T97" fmla="*/ 2147483647 h 850"/>
              <a:gd name="T98" fmla="*/ 2147483647 w 1503"/>
              <a:gd name="T99" fmla="*/ 2147483647 h 8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03" h="850">
                <a:moveTo>
                  <a:pt x="0" y="850"/>
                </a:moveTo>
                <a:lnTo>
                  <a:pt x="261" y="850"/>
                </a:lnTo>
                <a:lnTo>
                  <a:pt x="261" y="683"/>
                </a:lnTo>
                <a:lnTo>
                  <a:pt x="261" y="425"/>
                </a:lnTo>
                <a:lnTo>
                  <a:pt x="261" y="0"/>
                </a:lnTo>
                <a:lnTo>
                  <a:pt x="737" y="0"/>
                </a:lnTo>
                <a:lnTo>
                  <a:pt x="752" y="380"/>
                </a:lnTo>
                <a:lnTo>
                  <a:pt x="752" y="364"/>
                </a:lnTo>
                <a:lnTo>
                  <a:pt x="767" y="380"/>
                </a:lnTo>
                <a:lnTo>
                  <a:pt x="783" y="395"/>
                </a:lnTo>
                <a:lnTo>
                  <a:pt x="783" y="410"/>
                </a:lnTo>
                <a:lnTo>
                  <a:pt x="798" y="410"/>
                </a:lnTo>
                <a:lnTo>
                  <a:pt x="813" y="410"/>
                </a:lnTo>
                <a:lnTo>
                  <a:pt x="813" y="395"/>
                </a:lnTo>
                <a:lnTo>
                  <a:pt x="829" y="410"/>
                </a:lnTo>
                <a:lnTo>
                  <a:pt x="844" y="410"/>
                </a:lnTo>
                <a:lnTo>
                  <a:pt x="844" y="395"/>
                </a:lnTo>
                <a:lnTo>
                  <a:pt x="844" y="410"/>
                </a:lnTo>
                <a:lnTo>
                  <a:pt x="859" y="410"/>
                </a:lnTo>
                <a:lnTo>
                  <a:pt x="875" y="425"/>
                </a:lnTo>
                <a:lnTo>
                  <a:pt x="875" y="440"/>
                </a:lnTo>
                <a:lnTo>
                  <a:pt x="890" y="440"/>
                </a:lnTo>
                <a:lnTo>
                  <a:pt x="905" y="440"/>
                </a:lnTo>
                <a:lnTo>
                  <a:pt x="921" y="455"/>
                </a:lnTo>
                <a:lnTo>
                  <a:pt x="936" y="455"/>
                </a:lnTo>
                <a:lnTo>
                  <a:pt x="951" y="455"/>
                </a:lnTo>
                <a:lnTo>
                  <a:pt x="967" y="455"/>
                </a:lnTo>
                <a:lnTo>
                  <a:pt x="982" y="471"/>
                </a:lnTo>
                <a:lnTo>
                  <a:pt x="997" y="471"/>
                </a:lnTo>
                <a:lnTo>
                  <a:pt x="997" y="455"/>
                </a:lnTo>
                <a:lnTo>
                  <a:pt x="1013" y="455"/>
                </a:lnTo>
                <a:lnTo>
                  <a:pt x="1028" y="455"/>
                </a:lnTo>
                <a:lnTo>
                  <a:pt x="1043" y="455"/>
                </a:lnTo>
                <a:lnTo>
                  <a:pt x="1043" y="471"/>
                </a:lnTo>
                <a:lnTo>
                  <a:pt x="1043" y="486"/>
                </a:lnTo>
                <a:lnTo>
                  <a:pt x="1059" y="486"/>
                </a:lnTo>
                <a:lnTo>
                  <a:pt x="1074" y="486"/>
                </a:lnTo>
                <a:lnTo>
                  <a:pt x="1059" y="486"/>
                </a:lnTo>
                <a:lnTo>
                  <a:pt x="1074" y="501"/>
                </a:lnTo>
                <a:lnTo>
                  <a:pt x="1059" y="501"/>
                </a:lnTo>
                <a:lnTo>
                  <a:pt x="1074" y="501"/>
                </a:lnTo>
                <a:lnTo>
                  <a:pt x="1074" y="516"/>
                </a:lnTo>
                <a:lnTo>
                  <a:pt x="1089" y="501"/>
                </a:lnTo>
                <a:lnTo>
                  <a:pt x="1105" y="501"/>
                </a:lnTo>
                <a:lnTo>
                  <a:pt x="1105" y="486"/>
                </a:lnTo>
                <a:lnTo>
                  <a:pt x="1120" y="486"/>
                </a:lnTo>
                <a:lnTo>
                  <a:pt x="1120" y="501"/>
                </a:lnTo>
                <a:lnTo>
                  <a:pt x="1135" y="501"/>
                </a:lnTo>
                <a:lnTo>
                  <a:pt x="1151" y="501"/>
                </a:lnTo>
                <a:lnTo>
                  <a:pt x="1151" y="516"/>
                </a:lnTo>
                <a:lnTo>
                  <a:pt x="1166" y="516"/>
                </a:lnTo>
                <a:lnTo>
                  <a:pt x="1166" y="501"/>
                </a:lnTo>
                <a:lnTo>
                  <a:pt x="1181" y="501"/>
                </a:lnTo>
                <a:lnTo>
                  <a:pt x="1197" y="501"/>
                </a:lnTo>
                <a:lnTo>
                  <a:pt x="1197" y="516"/>
                </a:lnTo>
                <a:lnTo>
                  <a:pt x="1181" y="516"/>
                </a:lnTo>
                <a:lnTo>
                  <a:pt x="1197" y="531"/>
                </a:lnTo>
                <a:lnTo>
                  <a:pt x="1212" y="531"/>
                </a:lnTo>
                <a:lnTo>
                  <a:pt x="1212" y="516"/>
                </a:lnTo>
                <a:lnTo>
                  <a:pt x="1212" y="501"/>
                </a:lnTo>
                <a:lnTo>
                  <a:pt x="1212" y="516"/>
                </a:lnTo>
                <a:lnTo>
                  <a:pt x="1227" y="501"/>
                </a:lnTo>
                <a:lnTo>
                  <a:pt x="1227" y="486"/>
                </a:lnTo>
                <a:lnTo>
                  <a:pt x="1243" y="486"/>
                </a:lnTo>
                <a:lnTo>
                  <a:pt x="1243" y="501"/>
                </a:lnTo>
                <a:lnTo>
                  <a:pt x="1243" y="516"/>
                </a:lnTo>
                <a:lnTo>
                  <a:pt x="1243" y="501"/>
                </a:lnTo>
                <a:lnTo>
                  <a:pt x="1258" y="501"/>
                </a:lnTo>
                <a:lnTo>
                  <a:pt x="1258" y="516"/>
                </a:lnTo>
                <a:lnTo>
                  <a:pt x="1273" y="516"/>
                </a:lnTo>
                <a:lnTo>
                  <a:pt x="1273" y="501"/>
                </a:lnTo>
                <a:lnTo>
                  <a:pt x="1289" y="501"/>
                </a:lnTo>
                <a:lnTo>
                  <a:pt x="1273" y="516"/>
                </a:lnTo>
                <a:lnTo>
                  <a:pt x="1289" y="516"/>
                </a:lnTo>
                <a:lnTo>
                  <a:pt x="1304" y="531"/>
                </a:lnTo>
                <a:lnTo>
                  <a:pt x="1304" y="516"/>
                </a:lnTo>
                <a:lnTo>
                  <a:pt x="1319" y="546"/>
                </a:lnTo>
                <a:lnTo>
                  <a:pt x="1335" y="531"/>
                </a:lnTo>
                <a:lnTo>
                  <a:pt x="1350" y="531"/>
                </a:lnTo>
                <a:lnTo>
                  <a:pt x="1350" y="516"/>
                </a:lnTo>
                <a:lnTo>
                  <a:pt x="1365" y="516"/>
                </a:lnTo>
                <a:lnTo>
                  <a:pt x="1381" y="501"/>
                </a:lnTo>
                <a:lnTo>
                  <a:pt x="1381" y="516"/>
                </a:lnTo>
                <a:lnTo>
                  <a:pt x="1381" y="501"/>
                </a:lnTo>
                <a:lnTo>
                  <a:pt x="1381" y="516"/>
                </a:lnTo>
                <a:lnTo>
                  <a:pt x="1381" y="501"/>
                </a:lnTo>
                <a:lnTo>
                  <a:pt x="1396" y="516"/>
                </a:lnTo>
                <a:lnTo>
                  <a:pt x="1411" y="516"/>
                </a:lnTo>
                <a:lnTo>
                  <a:pt x="1411" y="501"/>
                </a:lnTo>
                <a:lnTo>
                  <a:pt x="1411" y="516"/>
                </a:lnTo>
                <a:lnTo>
                  <a:pt x="1411" y="501"/>
                </a:lnTo>
                <a:lnTo>
                  <a:pt x="1427" y="501"/>
                </a:lnTo>
                <a:lnTo>
                  <a:pt x="1442" y="501"/>
                </a:lnTo>
                <a:lnTo>
                  <a:pt x="1442" y="486"/>
                </a:lnTo>
                <a:lnTo>
                  <a:pt x="1442" y="501"/>
                </a:lnTo>
                <a:lnTo>
                  <a:pt x="1457" y="501"/>
                </a:lnTo>
                <a:lnTo>
                  <a:pt x="1473" y="501"/>
                </a:lnTo>
                <a:lnTo>
                  <a:pt x="1488" y="501"/>
                </a:lnTo>
                <a:lnTo>
                  <a:pt x="1503" y="501"/>
                </a:lnTo>
                <a:lnTo>
                  <a:pt x="1503" y="486"/>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8" name="Freeform 9"/>
          <p:cNvSpPr>
            <a:spLocks/>
          </p:cNvSpPr>
          <p:nvPr/>
        </p:nvSpPr>
        <p:spPr bwMode="auto">
          <a:xfrm>
            <a:off x="8405813" y="3203578"/>
            <a:ext cx="901700" cy="1420813"/>
          </a:xfrm>
          <a:custGeom>
            <a:avLst/>
            <a:gdLst>
              <a:gd name="T0" fmla="*/ 2147483647 w 568"/>
              <a:gd name="T1" fmla="*/ 2147483647 h 895"/>
              <a:gd name="T2" fmla="*/ 2147483647 w 568"/>
              <a:gd name="T3" fmla="*/ 2147483647 h 895"/>
              <a:gd name="T4" fmla="*/ 2147483647 w 568"/>
              <a:gd name="T5" fmla="*/ 2147483647 h 895"/>
              <a:gd name="T6" fmla="*/ 2147483647 w 568"/>
              <a:gd name="T7" fmla="*/ 2147483647 h 895"/>
              <a:gd name="T8" fmla="*/ 2147483647 w 568"/>
              <a:gd name="T9" fmla="*/ 2147483647 h 895"/>
              <a:gd name="T10" fmla="*/ 2147483647 w 568"/>
              <a:gd name="T11" fmla="*/ 2147483647 h 895"/>
              <a:gd name="T12" fmla="*/ 2147483647 w 568"/>
              <a:gd name="T13" fmla="*/ 2147483647 h 895"/>
              <a:gd name="T14" fmla="*/ 2147483647 w 568"/>
              <a:gd name="T15" fmla="*/ 2147483647 h 895"/>
              <a:gd name="T16" fmla="*/ 2147483647 w 568"/>
              <a:gd name="T17" fmla="*/ 2147483647 h 895"/>
              <a:gd name="T18" fmla="*/ 2147483647 w 568"/>
              <a:gd name="T19" fmla="*/ 2147483647 h 895"/>
              <a:gd name="T20" fmla="*/ 2147483647 w 568"/>
              <a:gd name="T21" fmla="*/ 2147483647 h 895"/>
              <a:gd name="T22" fmla="*/ 2147483647 w 568"/>
              <a:gd name="T23" fmla="*/ 2147483647 h 895"/>
              <a:gd name="T24" fmla="*/ 2147483647 w 568"/>
              <a:gd name="T25" fmla="*/ 2147483647 h 895"/>
              <a:gd name="T26" fmla="*/ 2147483647 w 568"/>
              <a:gd name="T27" fmla="*/ 2147483647 h 895"/>
              <a:gd name="T28" fmla="*/ 2147483647 w 568"/>
              <a:gd name="T29" fmla="*/ 2147483647 h 895"/>
              <a:gd name="T30" fmla="*/ 2147483647 w 568"/>
              <a:gd name="T31" fmla="*/ 2147483647 h 895"/>
              <a:gd name="T32" fmla="*/ 2147483647 w 568"/>
              <a:gd name="T33" fmla="*/ 2147483647 h 895"/>
              <a:gd name="T34" fmla="*/ 2147483647 w 568"/>
              <a:gd name="T35" fmla="*/ 2147483647 h 895"/>
              <a:gd name="T36" fmla="*/ 2147483647 w 568"/>
              <a:gd name="T37" fmla="*/ 2147483647 h 895"/>
              <a:gd name="T38" fmla="*/ 2147483647 w 568"/>
              <a:gd name="T39" fmla="*/ 2147483647 h 895"/>
              <a:gd name="T40" fmla="*/ 2147483647 w 568"/>
              <a:gd name="T41" fmla="*/ 2147483647 h 895"/>
              <a:gd name="T42" fmla="*/ 2147483647 w 568"/>
              <a:gd name="T43" fmla="*/ 2147483647 h 895"/>
              <a:gd name="T44" fmla="*/ 2147483647 w 568"/>
              <a:gd name="T45" fmla="*/ 2147483647 h 895"/>
              <a:gd name="T46" fmla="*/ 2147483647 w 568"/>
              <a:gd name="T47" fmla="*/ 2147483647 h 895"/>
              <a:gd name="T48" fmla="*/ 2147483647 w 568"/>
              <a:gd name="T49" fmla="*/ 2147483647 h 895"/>
              <a:gd name="T50" fmla="*/ 2147483647 w 568"/>
              <a:gd name="T51" fmla="*/ 2147483647 h 895"/>
              <a:gd name="T52" fmla="*/ 2147483647 w 568"/>
              <a:gd name="T53" fmla="*/ 2147483647 h 895"/>
              <a:gd name="T54" fmla="*/ 2147483647 w 568"/>
              <a:gd name="T55" fmla="*/ 2147483647 h 895"/>
              <a:gd name="T56" fmla="*/ 0 w 568"/>
              <a:gd name="T57" fmla="*/ 2147483647 h 895"/>
              <a:gd name="T58" fmla="*/ 2147483647 w 568"/>
              <a:gd name="T59" fmla="*/ 2147483647 h 895"/>
              <a:gd name="T60" fmla="*/ 2147483647 w 568"/>
              <a:gd name="T61" fmla="*/ 0 h 895"/>
              <a:gd name="T62" fmla="*/ 2147483647 w 568"/>
              <a:gd name="T63" fmla="*/ 0 h 895"/>
              <a:gd name="T64" fmla="*/ 2147483647 w 568"/>
              <a:gd name="T65" fmla="*/ 2147483647 h 895"/>
              <a:gd name="T66" fmla="*/ 2147483647 w 568"/>
              <a:gd name="T67" fmla="*/ 2147483647 h 895"/>
              <a:gd name="T68" fmla="*/ 2147483647 w 568"/>
              <a:gd name="T69" fmla="*/ 2147483647 h 895"/>
              <a:gd name="T70" fmla="*/ 2147483647 w 568"/>
              <a:gd name="T71" fmla="*/ 2147483647 h 895"/>
              <a:gd name="T72" fmla="*/ 2147483647 w 568"/>
              <a:gd name="T73" fmla="*/ 2147483647 h 8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68" h="895">
                <a:moveTo>
                  <a:pt x="568" y="515"/>
                </a:moveTo>
                <a:lnTo>
                  <a:pt x="552" y="515"/>
                </a:lnTo>
                <a:lnTo>
                  <a:pt x="568" y="515"/>
                </a:lnTo>
                <a:lnTo>
                  <a:pt x="552" y="531"/>
                </a:lnTo>
                <a:lnTo>
                  <a:pt x="537" y="546"/>
                </a:lnTo>
                <a:lnTo>
                  <a:pt x="537" y="561"/>
                </a:lnTo>
                <a:lnTo>
                  <a:pt x="537" y="576"/>
                </a:lnTo>
                <a:lnTo>
                  <a:pt x="522" y="576"/>
                </a:lnTo>
                <a:lnTo>
                  <a:pt x="522" y="591"/>
                </a:lnTo>
                <a:lnTo>
                  <a:pt x="522" y="606"/>
                </a:lnTo>
                <a:lnTo>
                  <a:pt x="522" y="622"/>
                </a:lnTo>
                <a:lnTo>
                  <a:pt x="537" y="637"/>
                </a:lnTo>
                <a:lnTo>
                  <a:pt x="537" y="652"/>
                </a:lnTo>
                <a:lnTo>
                  <a:pt x="537" y="667"/>
                </a:lnTo>
                <a:lnTo>
                  <a:pt x="537" y="682"/>
                </a:lnTo>
                <a:lnTo>
                  <a:pt x="537" y="698"/>
                </a:lnTo>
                <a:lnTo>
                  <a:pt x="522" y="698"/>
                </a:lnTo>
                <a:lnTo>
                  <a:pt x="537" y="713"/>
                </a:lnTo>
                <a:lnTo>
                  <a:pt x="537" y="728"/>
                </a:lnTo>
                <a:lnTo>
                  <a:pt x="552" y="743"/>
                </a:lnTo>
                <a:lnTo>
                  <a:pt x="138" y="758"/>
                </a:lnTo>
                <a:lnTo>
                  <a:pt x="123" y="773"/>
                </a:lnTo>
                <a:lnTo>
                  <a:pt x="138" y="789"/>
                </a:lnTo>
                <a:lnTo>
                  <a:pt x="138" y="804"/>
                </a:lnTo>
                <a:lnTo>
                  <a:pt x="169" y="804"/>
                </a:lnTo>
                <a:lnTo>
                  <a:pt x="169" y="819"/>
                </a:lnTo>
                <a:lnTo>
                  <a:pt x="153" y="834"/>
                </a:lnTo>
                <a:lnTo>
                  <a:pt x="169" y="849"/>
                </a:lnTo>
                <a:lnTo>
                  <a:pt x="153" y="849"/>
                </a:lnTo>
                <a:lnTo>
                  <a:pt x="169" y="849"/>
                </a:lnTo>
                <a:lnTo>
                  <a:pt x="153" y="864"/>
                </a:lnTo>
                <a:lnTo>
                  <a:pt x="153" y="880"/>
                </a:lnTo>
                <a:lnTo>
                  <a:pt x="138" y="880"/>
                </a:lnTo>
                <a:lnTo>
                  <a:pt x="107" y="895"/>
                </a:lnTo>
                <a:lnTo>
                  <a:pt x="77" y="895"/>
                </a:lnTo>
                <a:lnTo>
                  <a:pt x="61" y="895"/>
                </a:lnTo>
                <a:lnTo>
                  <a:pt x="77" y="895"/>
                </a:lnTo>
                <a:lnTo>
                  <a:pt x="77" y="880"/>
                </a:lnTo>
                <a:lnTo>
                  <a:pt x="92" y="895"/>
                </a:lnTo>
                <a:lnTo>
                  <a:pt x="107" y="880"/>
                </a:lnTo>
                <a:lnTo>
                  <a:pt x="92" y="864"/>
                </a:lnTo>
                <a:lnTo>
                  <a:pt x="77" y="849"/>
                </a:lnTo>
                <a:lnTo>
                  <a:pt x="92" y="834"/>
                </a:lnTo>
                <a:lnTo>
                  <a:pt x="77" y="819"/>
                </a:lnTo>
                <a:lnTo>
                  <a:pt x="92" y="819"/>
                </a:lnTo>
                <a:lnTo>
                  <a:pt x="77" y="819"/>
                </a:lnTo>
                <a:lnTo>
                  <a:pt x="77" y="804"/>
                </a:lnTo>
                <a:lnTo>
                  <a:pt x="61" y="804"/>
                </a:lnTo>
                <a:lnTo>
                  <a:pt x="61" y="819"/>
                </a:lnTo>
                <a:lnTo>
                  <a:pt x="61" y="834"/>
                </a:lnTo>
                <a:lnTo>
                  <a:pt x="61" y="849"/>
                </a:lnTo>
                <a:lnTo>
                  <a:pt x="46" y="864"/>
                </a:lnTo>
                <a:lnTo>
                  <a:pt x="46" y="880"/>
                </a:lnTo>
                <a:lnTo>
                  <a:pt x="31" y="880"/>
                </a:lnTo>
                <a:lnTo>
                  <a:pt x="46" y="864"/>
                </a:lnTo>
                <a:lnTo>
                  <a:pt x="31" y="864"/>
                </a:lnTo>
                <a:lnTo>
                  <a:pt x="15" y="864"/>
                </a:lnTo>
                <a:lnTo>
                  <a:pt x="0" y="591"/>
                </a:lnTo>
                <a:lnTo>
                  <a:pt x="31" y="242"/>
                </a:lnTo>
                <a:lnTo>
                  <a:pt x="61" y="30"/>
                </a:lnTo>
                <a:lnTo>
                  <a:pt x="46" y="15"/>
                </a:lnTo>
                <a:lnTo>
                  <a:pt x="46" y="0"/>
                </a:lnTo>
                <a:lnTo>
                  <a:pt x="31" y="0"/>
                </a:lnTo>
                <a:lnTo>
                  <a:pt x="445" y="0"/>
                </a:lnTo>
                <a:lnTo>
                  <a:pt x="522" y="409"/>
                </a:lnTo>
                <a:lnTo>
                  <a:pt x="522" y="424"/>
                </a:lnTo>
                <a:lnTo>
                  <a:pt x="522" y="440"/>
                </a:lnTo>
                <a:lnTo>
                  <a:pt x="537" y="440"/>
                </a:lnTo>
                <a:lnTo>
                  <a:pt x="537" y="455"/>
                </a:lnTo>
                <a:lnTo>
                  <a:pt x="552" y="470"/>
                </a:lnTo>
                <a:lnTo>
                  <a:pt x="552" y="485"/>
                </a:lnTo>
                <a:lnTo>
                  <a:pt x="552" y="500"/>
                </a:lnTo>
                <a:lnTo>
                  <a:pt x="552" y="515"/>
                </a:lnTo>
                <a:lnTo>
                  <a:pt x="568" y="515"/>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0" name="Freeform 12"/>
          <p:cNvSpPr>
            <a:spLocks/>
          </p:cNvSpPr>
          <p:nvPr/>
        </p:nvSpPr>
        <p:spPr bwMode="auto">
          <a:xfrm>
            <a:off x="4313241" y="2744791"/>
            <a:ext cx="415925" cy="1349375"/>
          </a:xfrm>
          <a:custGeom>
            <a:avLst/>
            <a:gdLst>
              <a:gd name="T0" fmla="*/ 2147483647 w 261"/>
              <a:gd name="T1" fmla="*/ 0 h 850"/>
              <a:gd name="T2" fmla="*/ 2147483647 w 261"/>
              <a:gd name="T3" fmla="*/ 0 h 850"/>
              <a:gd name="T4" fmla="*/ 2147483647 w 261"/>
              <a:gd name="T5" fmla="*/ 2147483647 h 850"/>
              <a:gd name="T6" fmla="*/ 2147483647 w 261"/>
              <a:gd name="T7" fmla="*/ 2147483647 h 850"/>
              <a:gd name="T8" fmla="*/ 2147483647 w 261"/>
              <a:gd name="T9" fmla="*/ 2147483647 h 850"/>
              <a:gd name="T10" fmla="*/ 0 w 261"/>
              <a:gd name="T11" fmla="*/ 2147483647 h 8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 h="850">
                <a:moveTo>
                  <a:pt x="261" y="0"/>
                </a:moveTo>
                <a:lnTo>
                  <a:pt x="261" y="0"/>
                </a:lnTo>
                <a:lnTo>
                  <a:pt x="261" y="425"/>
                </a:lnTo>
                <a:lnTo>
                  <a:pt x="261" y="683"/>
                </a:lnTo>
                <a:lnTo>
                  <a:pt x="261" y="850"/>
                </a:lnTo>
                <a:lnTo>
                  <a:pt x="0" y="85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1" name="Freeform 13"/>
          <p:cNvSpPr>
            <a:spLocks/>
          </p:cNvSpPr>
          <p:nvPr/>
        </p:nvSpPr>
        <p:spPr bwMode="auto">
          <a:xfrm>
            <a:off x="4313241" y="2600328"/>
            <a:ext cx="415925" cy="144463"/>
          </a:xfrm>
          <a:custGeom>
            <a:avLst/>
            <a:gdLst>
              <a:gd name="T0" fmla="*/ 0 w 261"/>
              <a:gd name="T1" fmla="*/ 0 h 91"/>
              <a:gd name="T2" fmla="*/ 2147483647 w 261"/>
              <a:gd name="T3" fmla="*/ 0 h 91"/>
              <a:gd name="T4" fmla="*/ 2147483647 w 261"/>
              <a:gd name="T5" fmla="*/ 2147483647 h 91"/>
              <a:gd name="T6" fmla="*/ 0 60000 65536"/>
              <a:gd name="T7" fmla="*/ 0 60000 65536"/>
              <a:gd name="T8" fmla="*/ 0 60000 65536"/>
            </a:gdLst>
            <a:ahLst/>
            <a:cxnLst>
              <a:cxn ang="T6">
                <a:pos x="T0" y="T1"/>
              </a:cxn>
              <a:cxn ang="T7">
                <a:pos x="T2" y="T3"/>
              </a:cxn>
              <a:cxn ang="T8">
                <a:pos x="T4" y="T5"/>
              </a:cxn>
            </a:cxnLst>
            <a:rect l="0" t="0" r="r" b="b"/>
            <a:pathLst>
              <a:path w="261" h="91">
                <a:moveTo>
                  <a:pt x="0" y="0"/>
                </a:moveTo>
                <a:lnTo>
                  <a:pt x="261" y="0"/>
                </a:lnTo>
                <a:lnTo>
                  <a:pt x="261" y="91"/>
                </a:lnTo>
              </a:path>
            </a:pathLst>
          </a:custGeom>
          <a:noFill/>
          <a:ln w="28575">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2" name="Freeform 14"/>
          <p:cNvSpPr>
            <a:spLocks/>
          </p:cNvSpPr>
          <p:nvPr/>
        </p:nvSpPr>
        <p:spPr bwMode="auto">
          <a:xfrm>
            <a:off x="6189666" y="4383091"/>
            <a:ext cx="949325" cy="987425"/>
          </a:xfrm>
          <a:custGeom>
            <a:avLst/>
            <a:gdLst>
              <a:gd name="T0" fmla="*/ 2147483647 w 599"/>
              <a:gd name="T1" fmla="*/ 0 h 622"/>
              <a:gd name="T2" fmla="*/ 2147483647 w 599"/>
              <a:gd name="T3" fmla="*/ 2147483647 h 622"/>
              <a:gd name="T4" fmla="*/ 2147483647 w 599"/>
              <a:gd name="T5" fmla="*/ 2147483647 h 622"/>
              <a:gd name="T6" fmla="*/ 2147483647 w 599"/>
              <a:gd name="T7" fmla="*/ 2147483647 h 622"/>
              <a:gd name="T8" fmla="*/ 2147483647 w 599"/>
              <a:gd name="T9" fmla="*/ 2147483647 h 622"/>
              <a:gd name="T10" fmla="*/ 2147483647 w 599"/>
              <a:gd name="T11" fmla="*/ 2147483647 h 622"/>
              <a:gd name="T12" fmla="*/ 2147483647 w 599"/>
              <a:gd name="T13" fmla="*/ 2147483647 h 622"/>
              <a:gd name="T14" fmla="*/ 2147483647 w 599"/>
              <a:gd name="T15" fmla="*/ 2147483647 h 622"/>
              <a:gd name="T16" fmla="*/ 2147483647 w 599"/>
              <a:gd name="T17" fmla="*/ 2147483647 h 622"/>
              <a:gd name="T18" fmla="*/ 2147483647 w 599"/>
              <a:gd name="T19" fmla="*/ 2147483647 h 622"/>
              <a:gd name="T20" fmla="*/ 2147483647 w 599"/>
              <a:gd name="T21" fmla="*/ 2147483647 h 622"/>
              <a:gd name="T22" fmla="*/ 2147483647 w 599"/>
              <a:gd name="T23" fmla="*/ 2147483647 h 622"/>
              <a:gd name="T24" fmla="*/ 2147483647 w 599"/>
              <a:gd name="T25" fmla="*/ 2147483647 h 622"/>
              <a:gd name="T26" fmla="*/ 2147483647 w 599"/>
              <a:gd name="T27" fmla="*/ 2147483647 h 622"/>
              <a:gd name="T28" fmla="*/ 2147483647 w 599"/>
              <a:gd name="T29" fmla="*/ 2147483647 h 622"/>
              <a:gd name="T30" fmla="*/ 2147483647 w 599"/>
              <a:gd name="T31" fmla="*/ 2147483647 h 622"/>
              <a:gd name="T32" fmla="*/ 2147483647 w 599"/>
              <a:gd name="T33" fmla="*/ 2147483647 h 622"/>
              <a:gd name="T34" fmla="*/ 2147483647 w 599"/>
              <a:gd name="T35" fmla="*/ 2147483647 h 622"/>
              <a:gd name="T36" fmla="*/ 2147483647 w 599"/>
              <a:gd name="T37" fmla="*/ 2147483647 h 622"/>
              <a:gd name="T38" fmla="*/ 2147483647 w 599"/>
              <a:gd name="T39" fmla="*/ 2147483647 h 622"/>
              <a:gd name="T40" fmla="*/ 2147483647 w 599"/>
              <a:gd name="T41" fmla="*/ 2147483647 h 622"/>
              <a:gd name="T42" fmla="*/ 2147483647 w 599"/>
              <a:gd name="T43" fmla="*/ 2147483647 h 622"/>
              <a:gd name="T44" fmla="*/ 2147483647 w 599"/>
              <a:gd name="T45" fmla="*/ 2147483647 h 622"/>
              <a:gd name="T46" fmla="*/ 2147483647 w 599"/>
              <a:gd name="T47" fmla="*/ 2147483647 h 622"/>
              <a:gd name="T48" fmla="*/ 2147483647 w 599"/>
              <a:gd name="T49" fmla="*/ 2147483647 h 622"/>
              <a:gd name="T50" fmla="*/ 2147483647 w 599"/>
              <a:gd name="T51" fmla="*/ 2147483647 h 622"/>
              <a:gd name="T52" fmla="*/ 2147483647 w 599"/>
              <a:gd name="T53" fmla="*/ 2147483647 h 622"/>
              <a:gd name="T54" fmla="*/ 2147483647 w 599"/>
              <a:gd name="T55" fmla="*/ 2147483647 h 622"/>
              <a:gd name="T56" fmla="*/ 2147483647 w 599"/>
              <a:gd name="T57" fmla="*/ 2147483647 h 622"/>
              <a:gd name="T58" fmla="*/ 2147483647 w 599"/>
              <a:gd name="T59" fmla="*/ 2147483647 h 622"/>
              <a:gd name="T60" fmla="*/ 2147483647 w 599"/>
              <a:gd name="T61" fmla="*/ 2147483647 h 622"/>
              <a:gd name="T62" fmla="*/ 2147483647 w 599"/>
              <a:gd name="T63" fmla="*/ 2147483647 h 622"/>
              <a:gd name="T64" fmla="*/ 2147483647 w 599"/>
              <a:gd name="T65" fmla="*/ 2147483647 h 622"/>
              <a:gd name="T66" fmla="*/ 2147483647 w 599"/>
              <a:gd name="T67" fmla="*/ 2147483647 h 622"/>
              <a:gd name="T68" fmla="*/ 2147483647 w 599"/>
              <a:gd name="T69" fmla="*/ 2147483647 h 622"/>
              <a:gd name="T70" fmla="*/ 2147483647 w 599"/>
              <a:gd name="T71" fmla="*/ 2147483647 h 6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9" h="622">
                <a:moveTo>
                  <a:pt x="599" y="0"/>
                </a:moveTo>
                <a:lnTo>
                  <a:pt x="583" y="0"/>
                </a:lnTo>
                <a:lnTo>
                  <a:pt x="583" y="15"/>
                </a:lnTo>
                <a:lnTo>
                  <a:pt x="583" y="30"/>
                </a:lnTo>
                <a:lnTo>
                  <a:pt x="583" y="46"/>
                </a:lnTo>
                <a:lnTo>
                  <a:pt x="583" y="61"/>
                </a:lnTo>
                <a:lnTo>
                  <a:pt x="568" y="61"/>
                </a:lnTo>
                <a:lnTo>
                  <a:pt x="583" y="61"/>
                </a:lnTo>
                <a:lnTo>
                  <a:pt x="568" y="61"/>
                </a:lnTo>
                <a:lnTo>
                  <a:pt x="568" y="76"/>
                </a:lnTo>
                <a:lnTo>
                  <a:pt x="553" y="91"/>
                </a:lnTo>
                <a:lnTo>
                  <a:pt x="568" y="91"/>
                </a:lnTo>
                <a:lnTo>
                  <a:pt x="553" y="106"/>
                </a:lnTo>
                <a:lnTo>
                  <a:pt x="568" y="106"/>
                </a:lnTo>
                <a:lnTo>
                  <a:pt x="553" y="106"/>
                </a:lnTo>
                <a:lnTo>
                  <a:pt x="553" y="121"/>
                </a:lnTo>
                <a:lnTo>
                  <a:pt x="553" y="137"/>
                </a:lnTo>
                <a:lnTo>
                  <a:pt x="568" y="137"/>
                </a:lnTo>
                <a:lnTo>
                  <a:pt x="568" y="152"/>
                </a:lnTo>
                <a:lnTo>
                  <a:pt x="553" y="152"/>
                </a:lnTo>
                <a:lnTo>
                  <a:pt x="568" y="152"/>
                </a:lnTo>
                <a:lnTo>
                  <a:pt x="568" y="167"/>
                </a:lnTo>
                <a:lnTo>
                  <a:pt x="553" y="167"/>
                </a:lnTo>
                <a:lnTo>
                  <a:pt x="568" y="182"/>
                </a:lnTo>
                <a:lnTo>
                  <a:pt x="553" y="182"/>
                </a:lnTo>
                <a:lnTo>
                  <a:pt x="553" y="197"/>
                </a:lnTo>
                <a:lnTo>
                  <a:pt x="537" y="212"/>
                </a:lnTo>
                <a:lnTo>
                  <a:pt x="522" y="228"/>
                </a:lnTo>
                <a:lnTo>
                  <a:pt x="537" y="228"/>
                </a:lnTo>
                <a:lnTo>
                  <a:pt x="537" y="243"/>
                </a:lnTo>
                <a:lnTo>
                  <a:pt x="537" y="258"/>
                </a:lnTo>
                <a:lnTo>
                  <a:pt x="537" y="243"/>
                </a:lnTo>
                <a:lnTo>
                  <a:pt x="506" y="243"/>
                </a:lnTo>
                <a:lnTo>
                  <a:pt x="414" y="288"/>
                </a:lnTo>
                <a:lnTo>
                  <a:pt x="399" y="288"/>
                </a:lnTo>
                <a:lnTo>
                  <a:pt x="399" y="303"/>
                </a:lnTo>
                <a:lnTo>
                  <a:pt x="384" y="303"/>
                </a:lnTo>
                <a:lnTo>
                  <a:pt x="399" y="288"/>
                </a:lnTo>
                <a:lnTo>
                  <a:pt x="414" y="288"/>
                </a:lnTo>
                <a:lnTo>
                  <a:pt x="430" y="273"/>
                </a:lnTo>
                <a:lnTo>
                  <a:pt x="399" y="273"/>
                </a:lnTo>
                <a:lnTo>
                  <a:pt x="384" y="273"/>
                </a:lnTo>
                <a:lnTo>
                  <a:pt x="399" y="273"/>
                </a:lnTo>
                <a:lnTo>
                  <a:pt x="399" y="258"/>
                </a:lnTo>
                <a:lnTo>
                  <a:pt x="399" y="243"/>
                </a:lnTo>
                <a:lnTo>
                  <a:pt x="399" y="228"/>
                </a:lnTo>
                <a:lnTo>
                  <a:pt x="384" y="228"/>
                </a:lnTo>
                <a:lnTo>
                  <a:pt x="384" y="243"/>
                </a:lnTo>
                <a:lnTo>
                  <a:pt x="368" y="258"/>
                </a:lnTo>
                <a:lnTo>
                  <a:pt x="368" y="243"/>
                </a:lnTo>
                <a:lnTo>
                  <a:pt x="368" y="258"/>
                </a:lnTo>
                <a:lnTo>
                  <a:pt x="353" y="243"/>
                </a:lnTo>
                <a:lnTo>
                  <a:pt x="353" y="258"/>
                </a:lnTo>
                <a:lnTo>
                  <a:pt x="353" y="273"/>
                </a:lnTo>
                <a:lnTo>
                  <a:pt x="368" y="288"/>
                </a:lnTo>
                <a:lnTo>
                  <a:pt x="368" y="303"/>
                </a:lnTo>
                <a:lnTo>
                  <a:pt x="384" y="303"/>
                </a:lnTo>
                <a:lnTo>
                  <a:pt x="399" y="303"/>
                </a:lnTo>
                <a:lnTo>
                  <a:pt x="338" y="349"/>
                </a:lnTo>
                <a:lnTo>
                  <a:pt x="338" y="364"/>
                </a:lnTo>
                <a:lnTo>
                  <a:pt x="307" y="379"/>
                </a:lnTo>
                <a:lnTo>
                  <a:pt x="292" y="395"/>
                </a:lnTo>
                <a:lnTo>
                  <a:pt x="230" y="425"/>
                </a:lnTo>
                <a:lnTo>
                  <a:pt x="169" y="455"/>
                </a:lnTo>
                <a:lnTo>
                  <a:pt x="154" y="470"/>
                </a:lnTo>
                <a:lnTo>
                  <a:pt x="138" y="470"/>
                </a:lnTo>
                <a:lnTo>
                  <a:pt x="138" y="486"/>
                </a:lnTo>
                <a:lnTo>
                  <a:pt x="92" y="501"/>
                </a:lnTo>
                <a:lnTo>
                  <a:pt x="62" y="531"/>
                </a:lnTo>
                <a:lnTo>
                  <a:pt x="31" y="561"/>
                </a:lnTo>
                <a:lnTo>
                  <a:pt x="31" y="577"/>
                </a:lnTo>
                <a:lnTo>
                  <a:pt x="16" y="607"/>
                </a:lnTo>
                <a:lnTo>
                  <a:pt x="0" y="622"/>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3" name="Freeform 15"/>
          <p:cNvSpPr>
            <a:spLocks/>
          </p:cNvSpPr>
          <p:nvPr/>
        </p:nvSpPr>
        <p:spPr bwMode="auto">
          <a:xfrm>
            <a:off x="4437063" y="4719641"/>
            <a:ext cx="1168400" cy="650875"/>
          </a:xfrm>
          <a:custGeom>
            <a:avLst/>
            <a:gdLst>
              <a:gd name="T0" fmla="*/ 2147483647 w 736"/>
              <a:gd name="T1" fmla="*/ 2147483647 h 410"/>
              <a:gd name="T2" fmla="*/ 2147483647 w 736"/>
              <a:gd name="T3" fmla="*/ 2147483647 h 410"/>
              <a:gd name="T4" fmla="*/ 2147483647 w 736"/>
              <a:gd name="T5" fmla="*/ 2147483647 h 410"/>
              <a:gd name="T6" fmla="*/ 2147483647 w 736"/>
              <a:gd name="T7" fmla="*/ 2147483647 h 410"/>
              <a:gd name="T8" fmla="*/ 2147483647 w 736"/>
              <a:gd name="T9" fmla="*/ 2147483647 h 410"/>
              <a:gd name="T10" fmla="*/ 2147483647 w 736"/>
              <a:gd name="T11" fmla="*/ 2147483647 h 410"/>
              <a:gd name="T12" fmla="*/ 2147483647 w 736"/>
              <a:gd name="T13" fmla="*/ 2147483647 h 410"/>
              <a:gd name="T14" fmla="*/ 2147483647 w 736"/>
              <a:gd name="T15" fmla="*/ 2147483647 h 410"/>
              <a:gd name="T16" fmla="*/ 2147483647 w 736"/>
              <a:gd name="T17" fmla="*/ 2147483647 h 410"/>
              <a:gd name="T18" fmla="*/ 2147483647 w 736"/>
              <a:gd name="T19" fmla="*/ 2147483647 h 410"/>
              <a:gd name="T20" fmla="*/ 2147483647 w 736"/>
              <a:gd name="T21" fmla="*/ 2147483647 h 410"/>
              <a:gd name="T22" fmla="*/ 2147483647 w 736"/>
              <a:gd name="T23" fmla="*/ 2147483647 h 410"/>
              <a:gd name="T24" fmla="*/ 2147483647 w 736"/>
              <a:gd name="T25" fmla="*/ 2147483647 h 410"/>
              <a:gd name="T26" fmla="*/ 2147483647 w 736"/>
              <a:gd name="T27" fmla="*/ 2147483647 h 410"/>
              <a:gd name="T28" fmla="*/ 2147483647 w 736"/>
              <a:gd name="T29" fmla="*/ 2147483647 h 410"/>
              <a:gd name="T30" fmla="*/ 2147483647 w 736"/>
              <a:gd name="T31" fmla="*/ 2147483647 h 410"/>
              <a:gd name="T32" fmla="*/ 2147483647 w 736"/>
              <a:gd name="T33" fmla="*/ 2147483647 h 410"/>
              <a:gd name="T34" fmla="*/ 2147483647 w 736"/>
              <a:gd name="T35" fmla="*/ 2147483647 h 410"/>
              <a:gd name="T36" fmla="*/ 2147483647 w 736"/>
              <a:gd name="T37" fmla="*/ 2147483647 h 410"/>
              <a:gd name="T38" fmla="*/ 2147483647 w 736"/>
              <a:gd name="T39" fmla="*/ 2147483647 h 410"/>
              <a:gd name="T40" fmla="*/ 2147483647 w 736"/>
              <a:gd name="T41" fmla="*/ 2147483647 h 410"/>
              <a:gd name="T42" fmla="*/ 2147483647 w 736"/>
              <a:gd name="T43" fmla="*/ 2147483647 h 410"/>
              <a:gd name="T44" fmla="*/ 2147483647 w 736"/>
              <a:gd name="T45" fmla="*/ 2147483647 h 410"/>
              <a:gd name="T46" fmla="*/ 2147483647 w 736"/>
              <a:gd name="T47" fmla="*/ 2147483647 h 410"/>
              <a:gd name="T48" fmla="*/ 2147483647 w 736"/>
              <a:gd name="T49" fmla="*/ 2147483647 h 410"/>
              <a:gd name="T50" fmla="*/ 2147483647 w 736"/>
              <a:gd name="T51" fmla="*/ 2147483647 h 410"/>
              <a:gd name="T52" fmla="*/ 2147483647 w 736"/>
              <a:gd name="T53" fmla="*/ 2147483647 h 410"/>
              <a:gd name="T54" fmla="*/ 2147483647 w 736"/>
              <a:gd name="T55" fmla="*/ 2147483647 h 410"/>
              <a:gd name="T56" fmla="*/ 2147483647 w 736"/>
              <a:gd name="T57" fmla="*/ 0 h 410"/>
              <a:gd name="T58" fmla="*/ 2147483647 w 736"/>
              <a:gd name="T59" fmla="*/ 2147483647 h 410"/>
              <a:gd name="T60" fmla="*/ 2147483647 w 736"/>
              <a:gd name="T61" fmla="*/ 2147483647 h 410"/>
              <a:gd name="T62" fmla="*/ 2147483647 w 736"/>
              <a:gd name="T63" fmla="*/ 2147483647 h 410"/>
              <a:gd name="T64" fmla="*/ 2147483647 w 736"/>
              <a:gd name="T65" fmla="*/ 2147483647 h 410"/>
              <a:gd name="T66" fmla="*/ 2147483647 w 736"/>
              <a:gd name="T67" fmla="*/ 2147483647 h 410"/>
              <a:gd name="T68" fmla="*/ 2147483647 w 736"/>
              <a:gd name="T69" fmla="*/ 2147483647 h 410"/>
              <a:gd name="T70" fmla="*/ 2147483647 w 736"/>
              <a:gd name="T71" fmla="*/ 2147483647 h 410"/>
              <a:gd name="T72" fmla="*/ 2147483647 w 736"/>
              <a:gd name="T73" fmla="*/ 2147483647 h 410"/>
              <a:gd name="T74" fmla="*/ 2147483647 w 736"/>
              <a:gd name="T75" fmla="*/ 2147483647 h 410"/>
              <a:gd name="T76" fmla="*/ 2147483647 w 736"/>
              <a:gd name="T77" fmla="*/ 2147483647 h 410"/>
              <a:gd name="T78" fmla="*/ 2147483647 w 736"/>
              <a:gd name="T79" fmla="*/ 2147483647 h 410"/>
              <a:gd name="T80" fmla="*/ 2147483647 w 736"/>
              <a:gd name="T81" fmla="*/ 2147483647 h 410"/>
              <a:gd name="T82" fmla="*/ 2147483647 w 736"/>
              <a:gd name="T83" fmla="*/ 2147483647 h 410"/>
              <a:gd name="T84" fmla="*/ 2147483647 w 736"/>
              <a:gd name="T85" fmla="*/ 2147483647 h 410"/>
              <a:gd name="T86" fmla="*/ 2147483647 w 736"/>
              <a:gd name="T87" fmla="*/ 2147483647 h 410"/>
              <a:gd name="T88" fmla="*/ 2147483647 w 736"/>
              <a:gd name="T89" fmla="*/ 2147483647 h 410"/>
              <a:gd name="T90" fmla="*/ 2147483647 w 736"/>
              <a:gd name="T91" fmla="*/ 2147483647 h 410"/>
              <a:gd name="T92" fmla="*/ 2147483647 w 736"/>
              <a:gd name="T93" fmla="*/ 2147483647 h 410"/>
              <a:gd name="T94" fmla="*/ 2147483647 w 736"/>
              <a:gd name="T95" fmla="*/ 2147483647 h 410"/>
              <a:gd name="T96" fmla="*/ 2147483647 w 736"/>
              <a:gd name="T97" fmla="*/ 2147483647 h 410"/>
              <a:gd name="T98" fmla="*/ 0 w 736"/>
              <a:gd name="T99" fmla="*/ 2147483647 h 4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36" h="410">
                <a:moveTo>
                  <a:pt x="736" y="410"/>
                </a:moveTo>
                <a:lnTo>
                  <a:pt x="736" y="410"/>
                </a:lnTo>
                <a:lnTo>
                  <a:pt x="736" y="395"/>
                </a:lnTo>
                <a:lnTo>
                  <a:pt x="721" y="395"/>
                </a:lnTo>
                <a:lnTo>
                  <a:pt x="721" y="410"/>
                </a:lnTo>
                <a:lnTo>
                  <a:pt x="721" y="395"/>
                </a:lnTo>
                <a:lnTo>
                  <a:pt x="706" y="380"/>
                </a:lnTo>
                <a:lnTo>
                  <a:pt x="690" y="380"/>
                </a:lnTo>
                <a:lnTo>
                  <a:pt x="690" y="365"/>
                </a:lnTo>
                <a:lnTo>
                  <a:pt x="675" y="365"/>
                </a:lnTo>
                <a:lnTo>
                  <a:pt x="690" y="349"/>
                </a:lnTo>
                <a:lnTo>
                  <a:pt x="675" y="349"/>
                </a:lnTo>
                <a:lnTo>
                  <a:pt x="675" y="334"/>
                </a:lnTo>
                <a:lnTo>
                  <a:pt x="660" y="334"/>
                </a:lnTo>
                <a:lnTo>
                  <a:pt x="660" y="319"/>
                </a:lnTo>
                <a:lnTo>
                  <a:pt x="660" y="304"/>
                </a:lnTo>
                <a:lnTo>
                  <a:pt x="629" y="304"/>
                </a:lnTo>
                <a:lnTo>
                  <a:pt x="629" y="289"/>
                </a:lnTo>
                <a:lnTo>
                  <a:pt x="614" y="274"/>
                </a:lnTo>
                <a:lnTo>
                  <a:pt x="614" y="258"/>
                </a:lnTo>
                <a:lnTo>
                  <a:pt x="614" y="243"/>
                </a:lnTo>
                <a:lnTo>
                  <a:pt x="598" y="243"/>
                </a:lnTo>
                <a:lnTo>
                  <a:pt x="598" y="228"/>
                </a:lnTo>
                <a:lnTo>
                  <a:pt x="583" y="213"/>
                </a:lnTo>
                <a:lnTo>
                  <a:pt x="583" y="198"/>
                </a:lnTo>
                <a:lnTo>
                  <a:pt x="583" y="183"/>
                </a:lnTo>
                <a:lnTo>
                  <a:pt x="568" y="183"/>
                </a:lnTo>
                <a:lnTo>
                  <a:pt x="568" y="167"/>
                </a:lnTo>
                <a:lnTo>
                  <a:pt x="568" y="152"/>
                </a:lnTo>
                <a:lnTo>
                  <a:pt x="552" y="137"/>
                </a:lnTo>
                <a:lnTo>
                  <a:pt x="537" y="122"/>
                </a:lnTo>
                <a:lnTo>
                  <a:pt x="552" y="122"/>
                </a:lnTo>
                <a:lnTo>
                  <a:pt x="537" y="107"/>
                </a:lnTo>
                <a:lnTo>
                  <a:pt x="522" y="107"/>
                </a:lnTo>
                <a:lnTo>
                  <a:pt x="522" y="91"/>
                </a:lnTo>
                <a:lnTo>
                  <a:pt x="506" y="91"/>
                </a:lnTo>
                <a:lnTo>
                  <a:pt x="506" y="76"/>
                </a:lnTo>
                <a:lnTo>
                  <a:pt x="491" y="76"/>
                </a:lnTo>
                <a:lnTo>
                  <a:pt x="476" y="61"/>
                </a:lnTo>
                <a:lnTo>
                  <a:pt x="460" y="61"/>
                </a:lnTo>
                <a:lnTo>
                  <a:pt x="476" y="61"/>
                </a:lnTo>
                <a:lnTo>
                  <a:pt x="476" y="46"/>
                </a:lnTo>
                <a:lnTo>
                  <a:pt x="460" y="46"/>
                </a:lnTo>
                <a:lnTo>
                  <a:pt x="460" y="61"/>
                </a:lnTo>
                <a:lnTo>
                  <a:pt x="460" y="46"/>
                </a:lnTo>
                <a:lnTo>
                  <a:pt x="445" y="46"/>
                </a:lnTo>
                <a:lnTo>
                  <a:pt x="445" y="31"/>
                </a:lnTo>
                <a:lnTo>
                  <a:pt x="445" y="16"/>
                </a:lnTo>
                <a:lnTo>
                  <a:pt x="430" y="16"/>
                </a:lnTo>
                <a:lnTo>
                  <a:pt x="414" y="16"/>
                </a:lnTo>
                <a:lnTo>
                  <a:pt x="399" y="16"/>
                </a:lnTo>
                <a:lnTo>
                  <a:pt x="384" y="16"/>
                </a:lnTo>
                <a:lnTo>
                  <a:pt x="368" y="16"/>
                </a:lnTo>
                <a:lnTo>
                  <a:pt x="353" y="16"/>
                </a:lnTo>
                <a:lnTo>
                  <a:pt x="338" y="16"/>
                </a:lnTo>
                <a:lnTo>
                  <a:pt x="322" y="16"/>
                </a:lnTo>
                <a:lnTo>
                  <a:pt x="322" y="0"/>
                </a:lnTo>
                <a:lnTo>
                  <a:pt x="307" y="0"/>
                </a:lnTo>
                <a:lnTo>
                  <a:pt x="291" y="0"/>
                </a:lnTo>
                <a:lnTo>
                  <a:pt x="291" y="16"/>
                </a:lnTo>
                <a:lnTo>
                  <a:pt x="276" y="16"/>
                </a:lnTo>
                <a:lnTo>
                  <a:pt x="261" y="16"/>
                </a:lnTo>
                <a:lnTo>
                  <a:pt x="276" y="16"/>
                </a:lnTo>
                <a:lnTo>
                  <a:pt x="261" y="31"/>
                </a:lnTo>
                <a:lnTo>
                  <a:pt x="261" y="16"/>
                </a:lnTo>
                <a:lnTo>
                  <a:pt x="245" y="31"/>
                </a:lnTo>
                <a:lnTo>
                  <a:pt x="230" y="46"/>
                </a:lnTo>
                <a:lnTo>
                  <a:pt x="230" y="61"/>
                </a:lnTo>
                <a:lnTo>
                  <a:pt x="215" y="61"/>
                </a:lnTo>
                <a:lnTo>
                  <a:pt x="230" y="76"/>
                </a:lnTo>
                <a:lnTo>
                  <a:pt x="215" y="76"/>
                </a:lnTo>
                <a:lnTo>
                  <a:pt x="215" y="91"/>
                </a:lnTo>
                <a:lnTo>
                  <a:pt x="215" y="107"/>
                </a:lnTo>
                <a:lnTo>
                  <a:pt x="199" y="107"/>
                </a:lnTo>
                <a:lnTo>
                  <a:pt x="215" y="122"/>
                </a:lnTo>
                <a:lnTo>
                  <a:pt x="199" y="122"/>
                </a:lnTo>
                <a:lnTo>
                  <a:pt x="184" y="137"/>
                </a:lnTo>
                <a:lnTo>
                  <a:pt x="184" y="152"/>
                </a:lnTo>
                <a:lnTo>
                  <a:pt x="169" y="152"/>
                </a:lnTo>
                <a:lnTo>
                  <a:pt x="169" y="167"/>
                </a:lnTo>
                <a:lnTo>
                  <a:pt x="153" y="167"/>
                </a:lnTo>
                <a:lnTo>
                  <a:pt x="153" y="152"/>
                </a:lnTo>
                <a:lnTo>
                  <a:pt x="153" y="167"/>
                </a:lnTo>
                <a:lnTo>
                  <a:pt x="153" y="152"/>
                </a:lnTo>
                <a:lnTo>
                  <a:pt x="138" y="152"/>
                </a:lnTo>
                <a:lnTo>
                  <a:pt x="123" y="152"/>
                </a:lnTo>
                <a:lnTo>
                  <a:pt x="123" y="137"/>
                </a:lnTo>
                <a:lnTo>
                  <a:pt x="107" y="137"/>
                </a:lnTo>
                <a:lnTo>
                  <a:pt x="107" y="122"/>
                </a:lnTo>
                <a:lnTo>
                  <a:pt x="92" y="137"/>
                </a:lnTo>
                <a:lnTo>
                  <a:pt x="92" y="122"/>
                </a:lnTo>
                <a:lnTo>
                  <a:pt x="92" y="137"/>
                </a:lnTo>
                <a:lnTo>
                  <a:pt x="92" y="122"/>
                </a:lnTo>
                <a:lnTo>
                  <a:pt x="77" y="122"/>
                </a:lnTo>
                <a:lnTo>
                  <a:pt x="61" y="122"/>
                </a:lnTo>
                <a:lnTo>
                  <a:pt x="61" y="107"/>
                </a:lnTo>
                <a:lnTo>
                  <a:pt x="31" y="107"/>
                </a:lnTo>
                <a:lnTo>
                  <a:pt x="15" y="91"/>
                </a:lnTo>
                <a:lnTo>
                  <a:pt x="0" y="91"/>
                </a:lnTo>
                <a:lnTo>
                  <a:pt x="0" y="76"/>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4" name="Freeform 16"/>
          <p:cNvSpPr>
            <a:spLocks/>
          </p:cNvSpPr>
          <p:nvPr/>
        </p:nvSpPr>
        <p:spPr bwMode="auto">
          <a:xfrm>
            <a:off x="4313241" y="4600578"/>
            <a:ext cx="123825" cy="239713"/>
          </a:xfrm>
          <a:custGeom>
            <a:avLst/>
            <a:gdLst>
              <a:gd name="T0" fmla="*/ 2147483647 w 77"/>
              <a:gd name="T1" fmla="*/ 2147483647 h 151"/>
              <a:gd name="T2" fmla="*/ 2147483647 w 77"/>
              <a:gd name="T3" fmla="*/ 2147483647 h 151"/>
              <a:gd name="T4" fmla="*/ 2147483647 w 77"/>
              <a:gd name="T5" fmla="*/ 2147483647 h 151"/>
              <a:gd name="T6" fmla="*/ 2147483647 w 77"/>
              <a:gd name="T7" fmla="*/ 2147483647 h 151"/>
              <a:gd name="T8" fmla="*/ 2147483647 w 77"/>
              <a:gd name="T9" fmla="*/ 2147483647 h 151"/>
              <a:gd name="T10" fmla="*/ 2147483647 w 77"/>
              <a:gd name="T11" fmla="*/ 2147483647 h 151"/>
              <a:gd name="T12" fmla="*/ 2147483647 w 77"/>
              <a:gd name="T13" fmla="*/ 2147483647 h 151"/>
              <a:gd name="T14" fmla="*/ 2147483647 w 77"/>
              <a:gd name="T15" fmla="*/ 2147483647 h 151"/>
              <a:gd name="T16" fmla="*/ 2147483647 w 77"/>
              <a:gd name="T17" fmla="*/ 2147483647 h 151"/>
              <a:gd name="T18" fmla="*/ 2147483647 w 77"/>
              <a:gd name="T19" fmla="*/ 2147483647 h 151"/>
              <a:gd name="T20" fmla="*/ 0 w 77"/>
              <a:gd name="T21" fmla="*/ 2147483647 h 151"/>
              <a:gd name="T22" fmla="*/ 0 w 77"/>
              <a:gd name="T23" fmla="*/ 2147483647 h 151"/>
              <a:gd name="T24" fmla="*/ 0 w 77"/>
              <a:gd name="T25" fmla="*/ 2147483647 h 151"/>
              <a:gd name="T26" fmla="*/ 0 w 77"/>
              <a:gd name="T27" fmla="*/ 2147483647 h 151"/>
              <a:gd name="T28" fmla="*/ 0 w 77"/>
              <a:gd name="T29" fmla="*/ 0 h 151"/>
              <a:gd name="T30" fmla="*/ 0 w 77"/>
              <a:gd name="T31" fmla="*/ 0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7" h="151">
                <a:moveTo>
                  <a:pt x="77" y="151"/>
                </a:moveTo>
                <a:lnTo>
                  <a:pt x="77" y="151"/>
                </a:lnTo>
                <a:lnTo>
                  <a:pt x="62" y="136"/>
                </a:lnTo>
                <a:lnTo>
                  <a:pt x="46" y="136"/>
                </a:lnTo>
                <a:lnTo>
                  <a:pt x="46" y="121"/>
                </a:lnTo>
                <a:lnTo>
                  <a:pt x="31" y="121"/>
                </a:lnTo>
                <a:lnTo>
                  <a:pt x="31" y="106"/>
                </a:lnTo>
                <a:lnTo>
                  <a:pt x="16" y="106"/>
                </a:lnTo>
                <a:lnTo>
                  <a:pt x="16" y="91"/>
                </a:lnTo>
                <a:lnTo>
                  <a:pt x="16" y="75"/>
                </a:lnTo>
                <a:lnTo>
                  <a:pt x="0" y="75"/>
                </a:lnTo>
                <a:lnTo>
                  <a:pt x="0" y="60"/>
                </a:lnTo>
                <a:lnTo>
                  <a:pt x="0" y="45"/>
                </a:lnTo>
                <a:lnTo>
                  <a:pt x="0" y="15"/>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5" name="Freeform 17"/>
          <p:cNvSpPr>
            <a:spLocks/>
          </p:cNvSpPr>
          <p:nvPr/>
        </p:nvSpPr>
        <p:spPr bwMode="auto">
          <a:xfrm>
            <a:off x="6699250" y="3516316"/>
            <a:ext cx="439738" cy="866775"/>
          </a:xfrm>
          <a:custGeom>
            <a:avLst/>
            <a:gdLst>
              <a:gd name="T0" fmla="*/ 0 w 277"/>
              <a:gd name="T1" fmla="*/ 0 h 546"/>
              <a:gd name="T2" fmla="*/ 2147483647 w 277"/>
              <a:gd name="T3" fmla="*/ 0 h 546"/>
              <a:gd name="T4" fmla="*/ 2147483647 w 277"/>
              <a:gd name="T5" fmla="*/ 2147483647 h 546"/>
              <a:gd name="T6" fmla="*/ 2147483647 w 277"/>
              <a:gd name="T7" fmla="*/ 2147483647 h 546"/>
              <a:gd name="T8" fmla="*/ 2147483647 w 277"/>
              <a:gd name="T9" fmla="*/ 2147483647 h 546"/>
              <a:gd name="T10" fmla="*/ 2147483647 w 277"/>
              <a:gd name="T11" fmla="*/ 2147483647 h 546"/>
              <a:gd name="T12" fmla="*/ 2147483647 w 277"/>
              <a:gd name="T13" fmla="*/ 2147483647 h 546"/>
              <a:gd name="T14" fmla="*/ 2147483647 w 277"/>
              <a:gd name="T15" fmla="*/ 2147483647 h 546"/>
              <a:gd name="T16" fmla="*/ 2147483647 w 277"/>
              <a:gd name="T17" fmla="*/ 2147483647 h 546"/>
              <a:gd name="T18" fmla="*/ 2147483647 w 277"/>
              <a:gd name="T19" fmla="*/ 2147483647 h 546"/>
              <a:gd name="T20" fmla="*/ 2147483647 w 277"/>
              <a:gd name="T21" fmla="*/ 2147483647 h 546"/>
              <a:gd name="T22" fmla="*/ 2147483647 w 277"/>
              <a:gd name="T23" fmla="*/ 2147483647 h 546"/>
              <a:gd name="T24" fmla="*/ 2147483647 w 277"/>
              <a:gd name="T25" fmla="*/ 2147483647 h 546"/>
              <a:gd name="T26" fmla="*/ 2147483647 w 277"/>
              <a:gd name="T27" fmla="*/ 2147483647 h 546"/>
              <a:gd name="T28" fmla="*/ 2147483647 w 277"/>
              <a:gd name="T29" fmla="*/ 2147483647 h 546"/>
              <a:gd name="T30" fmla="*/ 2147483647 w 277"/>
              <a:gd name="T31" fmla="*/ 2147483647 h 546"/>
              <a:gd name="T32" fmla="*/ 2147483647 w 277"/>
              <a:gd name="T33" fmla="*/ 2147483647 h 546"/>
              <a:gd name="T34" fmla="*/ 2147483647 w 277"/>
              <a:gd name="T35" fmla="*/ 2147483647 h 546"/>
              <a:gd name="T36" fmla="*/ 2147483647 w 277"/>
              <a:gd name="T37" fmla="*/ 2147483647 h 546"/>
              <a:gd name="T38" fmla="*/ 2147483647 w 277"/>
              <a:gd name="T39" fmla="*/ 2147483647 h 546"/>
              <a:gd name="T40" fmla="*/ 2147483647 w 277"/>
              <a:gd name="T41" fmla="*/ 2147483647 h 546"/>
              <a:gd name="T42" fmla="*/ 2147483647 w 277"/>
              <a:gd name="T43" fmla="*/ 2147483647 h 546"/>
              <a:gd name="T44" fmla="*/ 2147483647 w 277"/>
              <a:gd name="T45" fmla="*/ 2147483647 h 546"/>
              <a:gd name="T46" fmla="*/ 2147483647 w 277"/>
              <a:gd name="T47" fmla="*/ 2147483647 h 546"/>
              <a:gd name="T48" fmla="*/ 2147483647 w 277"/>
              <a:gd name="T49" fmla="*/ 2147483647 h 546"/>
              <a:gd name="T50" fmla="*/ 2147483647 w 277"/>
              <a:gd name="T51" fmla="*/ 2147483647 h 546"/>
              <a:gd name="T52" fmla="*/ 2147483647 w 277"/>
              <a:gd name="T53" fmla="*/ 2147483647 h 546"/>
              <a:gd name="T54" fmla="*/ 2147483647 w 277"/>
              <a:gd name="T55" fmla="*/ 2147483647 h 546"/>
              <a:gd name="T56" fmla="*/ 2147483647 w 277"/>
              <a:gd name="T57" fmla="*/ 2147483647 h 546"/>
              <a:gd name="T58" fmla="*/ 2147483647 w 277"/>
              <a:gd name="T59" fmla="*/ 2147483647 h 546"/>
              <a:gd name="T60" fmla="*/ 2147483647 w 277"/>
              <a:gd name="T61" fmla="*/ 2147483647 h 546"/>
              <a:gd name="T62" fmla="*/ 2147483647 w 277"/>
              <a:gd name="T63" fmla="*/ 2147483647 h 546"/>
              <a:gd name="T64" fmla="*/ 2147483647 w 277"/>
              <a:gd name="T65" fmla="*/ 2147483647 h 546"/>
              <a:gd name="T66" fmla="*/ 2147483647 w 277"/>
              <a:gd name="T67" fmla="*/ 2147483647 h 546"/>
              <a:gd name="T68" fmla="*/ 2147483647 w 277"/>
              <a:gd name="T69" fmla="*/ 2147483647 h 546"/>
              <a:gd name="T70" fmla="*/ 2147483647 w 277"/>
              <a:gd name="T71" fmla="*/ 2147483647 h 546"/>
              <a:gd name="T72" fmla="*/ 2147483647 w 277"/>
              <a:gd name="T73" fmla="*/ 2147483647 h 546"/>
              <a:gd name="T74" fmla="*/ 2147483647 w 277"/>
              <a:gd name="T75" fmla="*/ 2147483647 h 546"/>
              <a:gd name="T76" fmla="*/ 2147483647 w 277"/>
              <a:gd name="T77" fmla="*/ 2147483647 h 546"/>
              <a:gd name="T78" fmla="*/ 2147483647 w 277"/>
              <a:gd name="T79" fmla="*/ 2147483647 h 546"/>
              <a:gd name="T80" fmla="*/ 2147483647 w 277"/>
              <a:gd name="T81" fmla="*/ 2147483647 h 546"/>
              <a:gd name="T82" fmla="*/ 2147483647 w 277"/>
              <a:gd name="T83" fmla="*/ 2147483647 h 546"/>
              <a:gd name="T84" fmla="*/ 2147483647 w 277"/>
              <a:gd name="T85" fmla="*/ 2147483647 h 546"/>
              <a:gd name="T86" fmla="*/ 2147483647 w 277"/>
              <a:gd name="T87" fmla="*/ 2147483647 h 546"/>
              <a:gd name="T88" fmla="*/ 2147483647 w 277"/>
              <a:gd name="T89" fmla="*/ 2147483647 h 546"/>
              <a:gd name="T90" fmla="*/ 2147483647 w 277"/>
              <a:gd name="T91" fmla="*/ 2147483647 h 546"/>
              <a:gd name="T92" fmla="*/ 2147483647 w 277"/>
              <a:gd name="T93" fmla="*/ 2147483647 h 546"/>
              <a:gd name="T94" fmla="*/ 2147483647 w 277"/>
              <a:gd name="T95" fmla="*/ 2147483647 h 546"/>
              <a:gd name="T96" fmla="*/ 2147483647 w 277"/>
              <a:gd name="T97" fmla="*/ 2147483647 h 546"/>
              <a:gd name="T98" fmla="*/ 2147483647 w 277"/>
              <a:gd name="T99" fmla="*/ 2147483647 h 546"/>
              <a:gd name="T100" fmla="*/ 2147483647 w 277"/>
              <a:gd name="T101" fmla="*/ 2147483647 h 546"/>
              <a:gd name="T102" fmla="*/ 2147483647 w 277"/>
              <a:gd name="T103" fmla="*/ 2147483647 h 546"/>
              <a:gd name="T104" fmla="*/ 2147483647 w 277"/>
              <a:gd name="T105" fmla="*/ 2147483647 h 546"/>
              <a:gd name="T106" fmla="*/ 2147483647 w 277"/>
              <a:gd name="T107" fmla="*/ 2147483647 h 546"/>
              <a:gd name="T108" fmla="*/ 2147483647 w 277"/>
              <a:gd name="T109" fmla="*/ 2147483647 h 546"/>
              <a:gd name="T110" fmla="*/ 2147483647 w 277"/>
              <a:gd name="T111" fmla="*/ 2147483647 h 546"/>
              <a:gd name="T112" fmla="*/ 2147483647 w 277"/>
              <a:gd name="T113" fmla="*/ 2147483647 h 5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7" h="546">
                <a:moveTo>
                  <a:pt x="0" y="0"/>
                </a:moveTo>
                <a:lnTo>
                  <a:pt x="16" y="0"/>
                </a:lnTo>
                <a:lnTo>
                  <a:pt x="16" y="15"/>
                </a:lnTo>
                <a:lnTo>
                  <a:pt x="31" y="15"/>
                </a:lnTo>
                <a:lnTo>
                  <a:pt x="16" y="15"/>
                </a:lnTo>
                <a:lnTo>
                  <a:pt x="31" y="15"/>
                </a:lnTo>
                <a:lnTo>
                  <a:pt x="31" y="30"/>
                </a:lnTo>
                <a:lnTo>
                  <a:pt x="46" y="15"/>
                </a:lnTo>
                <a:lnTo>
                  <a:pt x="46" y="30"/>
                </a:lnTo>
                <a:lnTo>
                  <a:pt x="46" y="45"/>
                </a:lnTo>
                <a:lnTo>
                  <a:pt x="62" y="45"/>
                </a:lnTo>
                <a:lnTo>
                  <a:pt x="46" y="45"/>
                </a:lnTo>
                <a:lnTo>
                  <a:pt x="62" y="45"/>
                </a:lnTo>
                <a:lnTo>
                  <a:pt x="77" y="45"/>
                </a:lnTo>
                <a:lnTo>
                  <a:pt x="62" y="45"/>
                </a:lnTo>
                <a:lnTo>
                  <a:pt x="77" y="45"/>
                </a:lnTo>
                <a:lnTo>
                  <a:pt x="77" y="60"/>
                </a:lnTo>
                <a:lnTo>
                  <a:pt x="77" y="45"/>
                </a:lnTo>
                <a:lnTo>
                  <a:pt x="77" y="60"/>
                </a:lnTo>
                <a:lnTo>
                  <a:pt x="92" y="60"/>
                </a:lnTo>
                <a:lnTo>
                  <a:pt x="92" y="45"/>
                </a:lnTo>
                <a:lnTo>
                  <a:pt x="92" y="60"/>
                </a:lnTo>
                <a:lnTo>
                  <a:pt x="108" y="60"/>
                </a:lnTo>
                <a:lnTo>
                  <a:pt x="92" y="60"/>
                </a:lnTo>
                <a:lnTo>
                  <a:pt x="108" y="60"/>
                </a:lnTo>
                <a:lnTo>
                  <a:pt x="123" y="60"/>
                </a:lnTo>
                <a:lnTo>
                  <a:pt x="123" y="76"/>
                </a:lnTo>
                <a:lnTo>
                  <a:pt x="138" y="76"/>
                </a:lnTo>
                <a:lnTo>
                  <a:pt x="123" y="76"/>
                </a:lnTo>
                <a:lnTo>
                  <a:pt x="138" y="76"/>
                </a:lnTo>
                <a:lnTo>
                  <a:pt x="154" y="76"/>
                </a:lnTo>
                <a:lnTo>
                  <a:pt x="169" y="76"/>
                </a:lnTo>
                <a:lnTo>
                  <a:pt x="154" y="76"/>
                </a:lnTo>
                <a:lnTo>
                  <a:pt x="169" y="76"/>
                </a:lnTo>
                <a:lnTo>
                  <a:pt x="184" y="76"/>
                </a:lnTo>
                <a:lnTo>
                  <a:pt x="184" y="182"/>
                </a:lnTo>
                <a:lnTo>
                  <a:pt x="184" y="364"/>
                </a:lnTo>
                <a:lnTo>
                  <a:pt x="200" y="379"/>
                </a:lnTo>
                <a:lnTo>
                  <a:pt x="200" y="394"/>
                </a:lnTo>
                <a:lnTo>
                  <a:pt x="215" y="394"/>
                </a:lnTo>
                <a:lnTo>
                  <a:pt x="215" y="409"/>
                </a:lnTo>
                <a:lnTo>
                  <a:pt x="215" y="425"/>
                </a:lnTo>
                <a:lnTo>
                  <a:pt x="231" y="425"/>
                </a:lnTo>
                <a:lnTo>
                  <a:pt x="215" y="425"/>
                </a:lnTo>
                <a:lnTo>
                  <a:pt x="215" y="440"/>
                </a:lnTo>
                <a:lnTo>
                  <a:pt x="231" y="455"/>
                </a:lnTo>
                <a:lnTo>
                  <a:pt x="246" y="455"/>
                </a:lnTo>
                <a:lnTo>
                  <a:pt x="231" y="470"/>
                </a:lnTo>
                <a:lnTo>
                  <a:pt x="246" y="470"/>
                </a:lnTo>
                <a:lnTo>
                  <a:pt x="246" y="485"/>
                </a:lnTo>
                <a:lnTo>
                  <a:pt x="246" y="501"/>
                </a:lnTo>
                <a:lnTo>
                  <a:pt x="261" y="501"/>
                </a:lnTo>
                <a:lnTo>
                  <a:pt x="261" y="516"/>
                </a:lnTo>
                <a:lnTo>
                  <a:pt x="261" y="531"/>
                </a:lnTo>
                <a:lnTo>
                  <a:pt x="277" y="546"/>
                </a:lnTo>
                <a:lnTo>
                  <a:pt x="261" y="546"/>
                </a:lnTo>
                <a:lnTo>
                  <a:pt x="277" y="546"/>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6" name="Freeform 18"/>
          <p:cNvSpPr>
            <a:spLocks/>
          </p:cNvSpPr>
          <p:nvPr/>
        </p:nvSpPr>
        <p:spPr bwMode="auto">
          <a:xfrm>
            <a:off x="4313238" y="2600327"/>
            <a:ext cx="658812" cy="45719"/>
          </a:xfrm>
          <a:custGeom>
            <a:avLst/>
            <a:gdLst>
              <a:gd name="T0" fmla="*/ 2147483647 w 415"/>
              <a:gd name="T1" fmla="*/ 0 h 1588"/>
              <a:gd name="T2" fmla="*/ 2147483647 w 415"/>
              <a:gd name="T3" fmla="*/ 0 h 1588"/>
              <a:gd name="T4" fmla="*/ 0 w 415"/>
              <a:gd name="T5" fmla="*/ 0 h 1588"/>
              <a:gd name="T6" fmla="*/ 0 60000 65536"/>
              <a:gd name="T7" fmla="*/ 0 60000 65536"/>
              <a:gd name="T8" fmla="*/ 0 60000 65536"/>
            </a:gdLst>
            <a:ahLst/>
            <a:cxnLst>
              <a:cxn ang="T6">
                <a:pos x="T0" y="T1"/>
              </a:cxn>
              <a:cxn ang="T7">
                <a:pos x="T2" y="T3"/>
              </a:cxn>
              <a:cxn ang="T8">
                <a:pos x="T4" y="T5"/>
              </a:cxn>
            </a:cxnLst>
            <a:rect l="0" t="0" r="r" b="b"/>
            <a:pathLst>
              <a:path w="415" h="1588">
                <a:moveTo>
                  <a:pt x="415" y="0"/>
                </a:moveTo>
                <a:lnTo>
                  <a:pt x="261" y="0"/>
                </a:lnTo>
                <a:lnTo>
                  <a:pt x="0" y="0"/>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7" name="Freeform 19"/>
          <p:cNvSpPr>
            <a:spLocks/>
          </p:cNvSpPr>
          <p:nvPr/>
        </p:nvSpPr>
        <p:spPr bwMode="auto">
          <a:xfrm>
            <a:off x="4313238" y="1300163"/>
            <a:ext cx="658812" cy="1300162"/>
          </a:xfrm>
          <a:custGeom>
            <a:avLst/>
            <a:gdLst>
              <a:gd name="T0" fmla="*/ 0 w 415"/>
              <a:gd name="T1" fmla="*/ 0 h 819"/>
              <a:gd name="T2" fmla="*/ 2147483647 w 415"/>
              <a:gd name="T3" fmla="*/ 0 h 819"/>
              <a:gd name="T4" fmla="*/ 2147483647 w 415"/>
              <a:gd name="T5" fmla="*/ 0 h 819"/>
              <a:gd name="T6" fmla="*/ 2147483647 w 415"/>
              <a:gd name="T7" fmla="*/ 2147483647 h 819"/>
              <a:gd name="T8" fmla="*/ 2147483647 w 415"/>
              <a:gd name="T9" fmla="*/ 2147483647 h 8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5" h="819">
                <a:moveTo>
                  <a:pt x="0" y="0"/>
                </a:moveTo>
                <a:lnTo>
                  <a:pt x="108" y="0"/>
                </a:lnTo>
                <a:lnTo>
                  <a:pt x="415" y="0"/>
                </a:lnTo>
                <a:lnTo>
                  <a:pt x="415" y="212"/>
                </a:lnTo>
                <a:lnTo>
                  <a:pt x="415" y="819"/>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8" name="Freeform 20"/>
          <p:cNvSpPr>
            <a:spLocks/>
          </p:cNvSpPr>
          <p:nvPr/>
        </p:nvSpPr>
        <p:spPr bwMode="auto">
          <a:xfrm>
            <a:off x="5822953" y="3467103"/>
            <a:ext cx="1071563" cy="144463"/>
          </a:xfrm>
          <a:custGeom>
            <a:avLst/>
            <a:gdLst>
              <a:gd name="T0" fmla="*/ 2147483647 w 675"/>
              <a:gd name="T1" fmla="*/ 2147483647 h 91"/>
              <a:gd name="T2" fmla="*/ 2147483647 w 675"/>
              <a:gd name="T3" fmla="*/ 2147483647 h 91"/>
              <a:gd name="T4" fmla="*/ 2147483647 w 675"/>
              <a:gd name="T5" fmla="*/ 2147483647 h 91"/>
              <a:gd name="T6" fmla="*/ 2147483647 w 675"/>
              <a:gd name="T7" fmla="*/ 2147483647 h 91"/>
              <a:gd name="T8" fmla="*/ 2147483647 w 675"/>
              <a:gd name="T9" fmla="*/ 2147483647 h 91"/>
              <a:gd name="T10" fmla="*/ 2147483647 w 675"/>
              <a:gd name="T11" fmla="*/ 2147483647 h 91"/>
              <a:gd name="T12" fmla="*/ 2147483647 w 675"/>
              <a:gd name="T13" fmla="*/ 2147483647 h 91"/>
              <a:gd name="T14" fmla="*/ 2147483647 w 675"/>
              <a:gd name="T15" fmla="*/ 2147483647 h 91"/>
              <a:gd name="T16" fmla="*/ 2147483647 w 675"/>
              <a:gd name="T17" fmla="*/ 2147483647 h 91"/>
              <a:gd name="T18" fmla="*/ 2147483647 w 675"/>
              <a:gd name="T19" fmla="*/ 2147483647 h 91"/>
              <a:gd name="T20" fmla="*/ 2147483647 w 675"/>
              <a:gd name="T21" fmla="*/ 2147483647 h 91"/>
              <a:gd name="T22" fmla="*/ 2147483647 w 675"/>
              <a:gd name="T23" fmla="*/ 2147483647 h 91"/>
              <a:gd name="T24" fmla="*/ 2147483647 w 675"/>
              <a:gd name="T25" fmla="*/ 2147483647 h 91"/>
              <a:gd name="T26" fmla="*/ 2147483647 w 675"/>
              <a:gd name="T27" fmla="*/ 2147483647 h 91"/>
              <a:gd name="T28" fmla="*/ 2147483647 w 675"/>
              <a:gd name="T29" fmla="*/ 2147483647 h 91"/>
              <a:gd name="T30" fmla="*/ 2147483647 w 675"/>
              <a:gd name="T31" fmla="*/ 2147483647 h 91"/>
              <a:gd name="T32" fmla="*/ 2147483647 w 675"/>
              <a:gd name="T33" fmla="*/ 2147483647 h 91"/>
              <a:gd name="T34" fmla="*/ 2147483647 w 675"/>
              <a:gd name="T35" fmla="*/ 2147483647 h 91"/>
              <a:gd name="T36" fmla="*/ 2147483647 w 675"/>
              <a:gd name="T37" fmla="*/ 2147483647 h 91"/>
              <a:gd name="T38" fmla="*/ 2147483647 w 675"/>
              <a:gd name="T39" fmla="*/ 2147483647 h 91"/>
              <a:gd name="T40" fmla="*/ 2147483647 w 675"/>
              <a:gd name="T41" fmla="*/ 2147483647 h 91"/>
              <a:gd name="T42" fmla="*/ 2147483647 w 675"/>
              <a:gd name="T43" fmla="*/ 2147483647 h 91"/>
              <a:gd name="T44" fmla="*/ 2147483647 w 675"/>
              <a:gd name="T45" fmla="*/ 2147483647 h 91"/>
              <a:gd name="T46" fmla="*/ 2147483647 w 675"/>
              <a:gd name="T47" fmla="*/ 2147483647 h 91"/>
              <a:gd name="T48" fmla="*/ 2147483647 w 675"/>
              <a:gd name="T49" fmla="*/ 2147483647 h 91"/>
              <a:gd name="T50" fmla="*/ 2147483647 w 675"/>
              <a:gd name="T51" fmla="*/ 2147483647 h 91"/>
              <a:gd name="T52" fmla="*/ 2147483647 w 675"/>
              <a:gd name="T53" fmla="*/ 2147483647 h 91"/>
              <a:gd name="T54" fmla="*/ 2147483647 w 675"/>
              <a:gd name="T55" fmla="*/ 2147483647 h 91"/>
              <a:gd name="T56" fmla="*/ 2147483647 w 675"/>
              <a:gd name="T57" fmla="*/ 2147483647 h 91"/>
              <a:gd name="T58" fmla="*/ 2147483647 w 675"/>
              <a:gd name="T59" fmla="*/ 2147483647 h 91"/>
              <a:gd name="T60" fmla="*/ 2147483647 w 675"/>
              <a:gd name="T61" fmla="*/ 2147483647 h 91"/>
              <a:gd name="T62" fmla="*/ 2147483647 w 675"/>
              <a:gd name="T63" fmla="*/ 2147483647 h 91"/>
              <a:gd name="T64" fmla="*/ 2147483647 w 675"/>
              <a:gd name="T65" fmla="*/ 2147483647 h 91"/>
              <a:gd name="T66" fmla="*/ 2147483647 w 675"/>
              <a:gd name="T67" fmla="*/ 2147483647 h 91"/>
              <a:gd name="T68" fmla="*/ 2147483647 w 675"/>
              <a:gd name="T69" fmla="*/ 2147483647 h 91"/>
              <a:gd name="T70" fmla="*/ 2147483647 w 675"/>
              <a:gd name="T71" fmla="*/ 2147483647 h 91"/>
              <a:gd name="T72" fmla="*/ 2147483647 w 675"/>
              <a:gd name="T73" fmla="*/ 2147483647 h 91"/>
              <a:gd name="T74" fmla="*/ 2147483647 w 675"/>
              <a:gd name="T75" fmla="*/ 2147483647 h 91"/>
              <a:gd name="T76" fmla="*/ 2147483647 w 675"/>
              <a:gd name="T77" fmla="*/ 2147483647 h 91"/>
              <a:gd name="T78" fmla="*/ 2147483647 w 675"/>
              <a:gd name="T79" fmla="*/ 2147483647 h 91"/>
              <a:gd name="T80" fmla="*/ 2147483647 w 675"/>
              <a:gd name="T81" fmla="*/ 2147483647 h 91"/>
              <a:gd name="T82" fmla="*/ 2147483647 w 675"/>
              <a:gd name="T83" fmla="*/ 2147483647 h 91"/>
              <a:gd name="T84" fmla="*/ 2147483647 w 675"/>
              <a:gd name="T85" fmla="*/ 2147483647 h 91"/>
              <a:gd name="T86" fmla="*/ 2147483647 w 675"/>
              <a:gd name="T87" fmla="*/ 2147483647 h 91"/>
              <a:gd name="T88" fmla="*/ 2147483647 w 675"/>
              <a:gd name="T89" fmla="*/ 2147483647 h 91"/>
              <a:gd name="T90" fmla="*/ 2147483647 w 675"/>
              <a:gd name="T91" fmla="*/ 2147483647 h 91"/>
              <a:gd name="T92" fmla="*/ 2147483647 w 675"/>
              <a:gd name="T93" fmla="*/ 0 h 91"/>
              <a:gd name="T94" fmla="*/ 2147483647 w 675"/>
              <a:gd name="T95" fmla="*/ 0 h 91"/>
              <a:gd name="T96" fmla="*/ 2147483647 w 675"/>
              <a:gd name="T97" fmla="*/ 2147483647 h 91"/>
              <a:gd name="T98" fmla="*/ 0 w 675"/>
              <a:gd name="T99" fmla="*/ 0 h 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75" h="91">
                <a:moveTo>
                  <a:pt x="675" y="91"/>
                </a:moveTo>
                <a:lnTo>
                  <a:pt x="660" y="91"/>
                </a:lnTo>
                <a:lnTo>
                  <a:pt x="644" y="91"/>
                </a:lnTo>
                <a:lnTo>
                  <a:pt x="660" y="91"/>
                </a:lnTo>
                <a:lnTo>
                  <a:pt x="644" y="91"/>
                </a:lnTo>
                <a:lnTo>
                  <a:pt x="644" y="76"/>
                </a:lnTo>
                <a:lnTo>
                  <a:pt x="644" y="91"/>
                </a:lnTo>
                <a:lnTo>
                  <a:pt x="629" y="91"/>
                </a:lnTo>
                <a:lnTo>
                  <a:pt x="629" y="76"/>
                </a:lnTo>
                <a:lnTo>
                  <a:pt x="629" y="91"/>
                </a:lnTo>
                <a:lnTo>
                  <a:pt x="629" y="76"/>
                </a:lnTo>
                <a:lnTo>
                  <a:pt x="614" y="76"/>
                </a:lnTo>
                <a:lnTo>
                  <a:pt x="629" y="76"/>
                </a:lnTo>
                <a:lnTo>
                  <a:pt x="614" y="76"/>
                </a:lnTo>
                <a:lnTo>
                  <a:pt x="598" y="76"/>
                </a:lnTo>
                <a:lnTo>
                  <a:pt x="614" y="76"/>
                </a:lnTo>
                <a:lnTo>
                  <a:pt x="598" y="76"/>
                </a:lnTo>
                <a:lnTo>
                  <a:pt x="598" y="61"/>
                </a:lnTo>
                <a:lnTo>
                  <a:pt x="598" y="46"/>
                </a:lnTo>
                <a:lnTo>
                  <a:pt x="583" y="61"/>
                </a:lnTo>
                <a:lnTo>
                  <a:pt x="583" y="46"/>
                </a:lnTo>
                <a:lnTo>
                  <a:pt x="568" y="46"/>
                </a:lnTo>
                <a:lnTo>
                  <a:pt x="583" y="46"/>
                </a:lnTo>
                <a:lnTo>
                  <a:pt x="568" y="46"/>
                </a:lnTo>
                <a:lnTo>
                  <a:pt x="568" y="31"/>
                </a:lnTo>
                <a:lnTo>
                  <a:pt x="552" y="31"/>
                </a:lnTo>
                <a:lnTo>
                  <a:pt x="552" y="46"/>
                </a:lnTo>
                <a:lnTo>
                  <a:pt x="537" y="46"/>
                </a:lnTo>
                <a:lnTo>
                  <a:pt x="522" y="46"/>
                </a:lnTo>
                <a:lnTo>
                  <a:pt x="506" y="46"/>
                </a:lnTo>
                <a:lnTo>
                  <a:pt x="491" y="46"/>
                </a:lnTo>
                <a:lnTo>
                  <a:pt x="491" y="31"/>
                </a:lnTo>
                <a:lnTo>
                  <a:pt x="491" y="46"/>
                </a:lnTo>
                <a:lnTo>
                  <a:pt x="476" y="46"/>
                </a:lnTo>
                <a:lnTo>
                  <a:pt x="460" y="46"/>
                </a:lnTo>
                <a:lnTo>
                  <a:pt x="460" y="61"/>
                </a:lnTo>
                <a:lnTo>
                  <a:pt x="460" y="46"/>
                </a:lnTo>
                <a:lnTo>
                  <a:pt x="460" y="61"/>
                </a:lnTo>
                <a:lnTo>
                  <a:pt x="445" y="61"/>
                </a:lnTo>
                <a:lnTo>
                  <a:pt x="430" y="46"/>
                </a:lnTo>
                <a:lnTo>
                  <a:pt x="430" y="61"/>
                </a:lnTo>
                <a:lnTo>
                  <a:pt x="430" y="46"/>
                </a:lnTo>
                <a:lnTo>
                  <a:pt x="430" y="61"/>
                </a:lnTo>
                <a:lnTo>
                  <a:pt x="430" y="46"/>
                </a:lnTo>
                <a:lnTo>
                  <a:pt x="414" y="61"/>
                </a:lnTo>
                <a:lnTo>
                  <a:pt x="399" y="61"/>
                </a:lnTo>
                <a:lnTo>
                  <a:pt x="399" y="76"/>
                </a:lnTo>
                <a:lnTo>
                  <a:pt x="384" y="76"/>
                </a:lnTo>
                <a:lnTo>
                  <a:pt x="368" y="91"/>
                </a:lnTo>
                <a:lnTo>
                  <a:pt x="353" y="61"/>
                </a:lnTo>
                <a:lnTo>
                  <a:pt x="353" y="76"/>
                </a:lnTo>
                <a:lnTo>
                  <a:pt x="338" y="61"/>
                </a:lnTo>
                <a:lnTo>
                  <a:pt x="322" y="61"/>
                </a:lnTo>
                <a:lnTo>
                  <a:pt x="338" y="46"/>
                </a:lnTo>
                <a:lnTo>
                  <a:pt x="322" y="46"/>
                </a:lnTo>
                <a:lnTo>
                  <a:pt x="322" y="61"/>
                </a:lnTo>
                <a:lnTo>
                  <a:pt x="307" y="61"/>
                </a:lnTo>
                <a:lnTo>
                  <a:pt x="307" y="46"/>
                </a:lnTo>
                <a:lnTo>
                  <a:pt x="292" y="46"/>
                </a:lnTo>
                <a:lnTo>
                  <a:pt x="292" y="61"/>
                </a:lnTo>
                <a:lnTo>
                  <a:pt x="292" y="46"/>
                </a:lnTo>
                <a:lnTo>
                  <a:pt x="292" y="31"/>
                </a:lnTo>
                <a:lnTo>
                  <a:pt x="276" y="31"/>
                </a:lnTo>
                <a:lnTo>
                  <a:pt x="276" y="46"/>
                </a:lnTo>
                <a:lnTo>
                  <a:pt x="261" y="61"/>
                </a:lnTo>
                <a:lnTo>
                  <a:pt x="261" y="46"/>
                </a:lnTo>
                <a:lnTo>
                  <a:pt x="261" y="61"/>
                </a:lnTo>
                <a:lnTo>
                  <a:pt x="261" y="76"/>
                </a:lnTo>
                <a:lnTo>
                  <a:pt x="246" y="76"/>
                </a:lnTo>
                <a:lnTo>
                  <a:pt x="230" y="61"/>
                </a:lnTo>
                <a:lnTo>
                  <a:pt x="246" y="61"/>
                </a:lnTo>
                <a:lnTo>
                  <a:pt x="246" y="46"/>
                </a:lnTo>
                <a:lnTo>
                  <a:pt x="230" y="46"/>
                </a:lnTo>
                <a:lnTo>
                  <a:pt x="215" y="46"/>
                </a:lnTo>
                <a:lnTo>
                  <a:pt x="215" y="61"/>
                </a:lnTo>
                <a:lnTo>
                  <a:pt x="200" y="61"/>
                </a:lnTo>
                <a:lnTo>
                  <a:pt x="200" y="46"/>
                </a:lnTo>
                <a:lnTo>
                  <a:pt x="184" y="46"/>
                </a:lnTo>
                <a:lnTo>
                  <a:pt x="169" y="46"/>
                </a:lnTo>
                <a:lnTo>
                  <a:pt x="169" y="31"/>
                </a:lnTo>
                <a:lnTo>
                  <a:pt x="154" y="31"/>
                </a:lnTo>
                <a:lnTo>
                  <a:pt x="154" y="46"/>
                </a:lnTo>
                <a:lnTo>
                  <a:pt x="138" y="46"/>
                </a:lnTo>
                <a:lnTo>
                  <a:pt x="123" y="61"/>
                </a:lnTo>
                <a:lnTo>
                  <a:pt x="123" y="46"/>
                </a:lnTo>
                <a:lnTo>
                  <a:pt x="108" y="46"/>
                </a:lnTo>
                <a:lnTo>
                  <a:pt x="123" y="46"/>
                </a:lnTo>
                <a:lnTo>
                  <a:pt x="108" y="31"/>
                </a:lnTo>
                <a:lnTo>
                  <a:pt x="123" y="31"/>
                </a:lnTo>
                <a:lnTo>
                  <a:pt x="108" y="31"/>
                </a:lnTo>
                <a:lnTo>
                  <a:pt x="92" y="31"/>
                </a:lnTo>
                <a:lnTo>
                  <a:pt x="92" y="16"/>
                </a:lnTo>
                <a:lnTo>
                  <a:pt x="92" y="0"/>
                </a:lnTo>
                <a:lnTo>
                  <a:pt x="77" y="0"/>
                </a:lnTo>
                <a:lnTo>
                  <a:pt x="62" y="0"/>
                </a:lnTo>
                <a:lnTo>
                  <a:pt x="46" y="0"/>
                </a:lnTo>
                <a:lnTo>
                  <a:pt x="46" y="16"/>
                </a:lnTo>
                <a:lnTo>
                  <a:pt x="31" y="16"/>
                </a:lnTo>
                <a:lnTo>
                  <a:pt x="16" y="0"/>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9" name="Freeform 21"/>
          <p:cNvSpPr>
            <a:spLocks/>
          </p:cNvSpPr>
          <p:nvPr/>
        </p:nvSpPr>
        <p:spPr bwMode="auto">
          <a:xfrm>
            <a:off x="4729163" y="2600325"/>
            <a:ext cx="2165350" cy="1011238"/>
          </a:xfrm>
          <a:custGeom>
            <a:avLst/>
            <a:gdLst>
              <a:gd name="T0" fmla="*/ 2147483647 w 1365"/>
              <a:gd name="T1" fmla="*/ 2147483647 h 637"/>
              <a:gd name="T2" fmla="*/ 2147483647 w 1365"/>
              <a:gd name="T3" fmla="*/ 2147483647 h 637"/>
              <a:gd name="T4" fmla="*/ 2147483647 w 1365"/>
              <a:gd name="T5" fmla="*/ 2147483647 h 637"/>
              <a:gd name="T6" fmla="*/ 2147483647 w 1365"/>
              <a:gd name="T7" fmla="*/ 2147483647 h 637"/>
              <a:gd name="T8" fmla="*/ 2147483647 w 1365"/>
              <a:gd name="T9" fmla="*/ 2147483647 h 637"/>
              <a:gd name="T10" fmla="*/ 2147483647 w 1365"/>
              <a:gd name="T11" fmla="*/ 2147483647 h 637"/>
              <a:gd name="T12" fmla="*/ 2147483647 w 1365"/>
              <a:gd name="T13" fmla="*/ 2147483647 h 637"/>
              <a:gd name="T14" fmla="*/ 2147483647 w 1365"/>
              <a:gd name="T15" fmla="*/ 2147483647 h 637"/>
              <a:gd name="T16" fmla="*/ 2147483647 w 1365"/>
              <a:gd name="T17" fmla="*/ 2147483647 h 637"/>
              <a:gd name="T18" fmla="*/ 2147483647 w 1365"/>
              <a:gd name="T19" fmla="*/ 2147483647 h 637"/>
              <a:gd name="T20" fmla="*/ 2147483647 w 1365"/>
              <a:gd name="T21" fmla="*/ 2147483647 h 637"/>
              <a:gd name="T22" fmla="*/ 2147483647 w 1365"/>
              <a:gd name="T23" fmla="*/ 2147483647 h 637"/>
              <a:gd name="T24" fmla="*/ 2147483647 w 1365"/>
              <a:gd name="T25" fmla="*/ 2147483647 h 637"/>
              <a:gd name="T26" fmla="*/ 2147483647 w 1365"/>
              <a:gd name="T27" fmla="*/ 2147483647 h 637"/>
              <a:gd name="T28" fmla="*/ 2147483647 w 1365"/>
              <a:gd name="T29" fmla="*/ 2147483647 h 637"/>
              <a:gd name="T30" fmla="*/ 2147483647 w 1365"/>
              <a:gd name="T31" fmla="*/ 2147483647 h 637"/>
              <a:gd name="T32" fmla="*/ 2147483647 w 1365"/>
              <a:gd name="T33" fmla="*/ 2147483647 h 637"/>
              <a:gd name="T34" fmla="*/ 2147483647 w 1365"/>
              <a:gd name="T35" fmla="*/ 2147483647 h 637"/>
              <a:gd name="T36" fmla="*/ 2147483647 w 1365"/>
              <a:gd name="T37" fmla="*/ 2147483647 h 637"/>
              <a:gd name="T38" fmla="*/ 2147483647 w 1365"/>
              <a:gd name="T39" fmla="*/ 2147483647 h 637"/>
              <a:gd name="T40" fmla="*/ 2147483647 w 1365"/>
              <a:gd name="T41" fmla="*/ 2147483647 h 637"/>
              <a:gd name="T42" fmla="*/ 0 w 1365"/>
              <a:gd name="T43" fmla="*/ 2147483647 h 637"/>
              <a:gd name="T44" fmla="*/ 0 w 1365"/>
              <a:gd name="T45" fmla="*/ 0 h 637"/>
              <a:gd name="T46" fmla="*/ 2147483647 w 1365"/>
              <a:gd name="T47" fmla="*/ 0 h 637"/>
              <a:gd name="T48" fmla="*/ 2147483647 w 1365"/>
              <a:gd name="T49" fmla="*/ 0 h 637"/>
              <a:gd name="T50" fmla="*/ 2147483647 w 1365"/>
              <a:gd name="T51" fmla="*/ 0 h 637"/>
              <a:gd name="T52" fmla="*/ 2147483647 w 1365"/>
              <a:gd name="T53" fmla="*/ 2147483647 h 637"/>
              <a:gd name="T54" fmla="*/ 2147483647 w 1365"/>
              <a:gd name="T55" fmla="*/ 2147483647 h 637"/>
              <a:gd name="T56" fmla="*/ 2147483647 w 1365"/>
              <a:gd name="T57" fmla="*/ 2147483647 h 6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65" h="637">
                <a:moveTo>
                  <a:pt x="690" y="546"/>
                </a:moveTo>
                <a:lnTo>
                  <a:pt x="675" y="546"/>
                </a:lnTo>
                <a:lnTo>
                  <a:pt x="660" y="546"/>
                </a:lnTo>
                <a:lnTo>
                  <a:pt x="644" y="531"/>
                </a:lnTo>
                <a:lnTo>
                  <a:pt x="629" y="531"/>
                </a:lnTo>
                <a:lnTo>
                  <a:pt x="614" y="531"/>
                </a:lnTo>
                <a:lnTo>
                  <a:pt x="614" y="516"/>
                </a:lnTo>
                <a:lnTo>
                  <a:pt x="598" y="501"/>
                </a:lnTo>
                <a:lnTo>
                  <a:pt x="583" y="501"/>
                </a:lnTo>
                <a:lnTo>
                  <a:pt x="583" y="486"/>
                </a:lnTo>
                <a:lnTo>
                  <a:pt x="583" y="501"/>
                </a:lnTo>
                <a:lnTo>
                  <a:pt x="568" y="501"/>
                </a:lnTo>
                <a:lnTo>
                  <a:pt x="552" y="486"/>
                </a:lnTo>
                <a:lnTo>
                  <a:pt x="552" y="501"/>
                </a:lnTo>
                <a:lnTo>
                  <a:pt x="537" y="501"/>
                </a:lnTo>
                <a:lnTo>
                  <a:pt x="522" y="501"/>
                </a:lnTo>
                <a:lnTo>
                  <a:pt x="522" y="486"/>
                </a:lnTo>
                <a:lnTo>
                  <a:pt x="506" y="471"/>
                </a:lnTo>
                <a:lnTo>
                  <a:pt x="491" y="455"/>
                </a:lnTo>
                <a:lnTo>
                  <a:pt x="491" y="471"/>
                </a:lnTo>
                <a:lnTo>
                  <a:pt x="476" y="91"/>
                </a:lnTo>
                <a:lnTo>
                  <a:pt x="0" y="91"/>
                </a:lnTo>
                <a:lnTo>
                  <a:pt x="0" y="0"/>
                </a:lnTo>
                <a:lnTo>
                  <a:pt x="154" y="0"/>
                </a:lnTo>
                <a:lnTo>
                  <a:pt x="476" y="0"/>
                </a:lnTo>
                <a:lnTo>
                  <a:pt x="1334" y="0"/>
                </a:lnTo>
                <a:lnTo>
                  <a:pt x="1334" y="91"/>
                </a:lnTo>
                <a:lnTo>
                  <a:pt x="1365" y="304"/>
                </a:lnTo>
                <a:lnTo>
                  <a:pt x="1365" y="637"/>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19050">
                <a:solidFill>
                  <a:prstClr val="black"/>
                </a:solidFill>
              </a:ln>
              <a:solidFill>
                <a:prstClr val="black"/>
              </a:solidFill>
              <a:effectLst/>
              <a:uLnTx/>
              <a:uFillTx/>
              <a:latin typeface="Calibri"/>
              <a:ea typeface="+mn-ea"/>
              <a:cs typeface="+mn-cs"/>
            </a:endParaRPr>
          </a:p>
        </p:txBody>
      </p:sp>
      <p:sp>
        <p:nvSpPr>
          <p:cNvPr id="12310" name="Freeform 22"/>
          <p:cNvSpPr>
            <a:spLocks/>
          </p:cNvSpPr>
          <p:nvPr/>
        </p:nvSpPr>
        <p:spPr bwMode="auto">
          <a:xfrm>
            <a:off x="4972050" y="1636713"/>
            <a:ext cx="1873250" cy="963612"/>
          </a:xfrm>
          <a:custGeom>
            <a:avLst/>
            <a:gdLst>
              <a:gd name="T0" fmla="*/ 2147483647 w 1180"/>
              <a:gd name="T1" fmla="*/ 2147483647 h 607"/>
              <a:gd name="T2" fmla="*/ 2147483647 w 1180"/>
              <a:gd name="T3" fmla="*/ 2147483647 h 607"/>
              <a:gd name="T4" fmla="*/ 2147483647 w 1180"/>
              <a:gd name="T5" fmla="*/ 2147483647 h 607"/>
              <a:gd name="T6" fmla="*/ 0 w 1180"/>
              <a:gd name="T7" fmla="*/ 2147483647 h 607"/>
              <a:gd name="T8" fmla="*/ 0 w 1180"/>
              <a:gd name="T9" fmla="*/ 0 h 607"/>
              <a:gd name="T10" fmla="*/ 2147483647 w 1180"/>
              <a:gd name="T11" fmla="*/ 0 h 607"/>
              <a:gd name="T12" fmla="*/ 2147483647 w 1180"/>
              <a:gd name="T13" fmla="*/ 2147483647 h 607"/>
              <a:gd name="T14" fmla="*/ 2147483647 w 1180"/>
              <a:gd name="T15" fmla="*/ 2147483647 h 607"/>
              <a:gd name="T16" fmla="*/ 2147483647 w 1180"/>
              <a:gd name="T17" fmla="*/ 2147483647 h 607"/>
              <a:gd name="T18" fmla="*/ 2147483647 w 1180"/>
              <a:gd name="T19" fmla="*/ 2147483647 h 607"/>
              <a:gd name="T20" fmla="*/ 2147483647 w 1180"/>
              <a:gd name="T21" fmla="*/ 2147483647 h 607"/>
              <a:gd name="T22" fmla="*/ 2147483647 w 1180"/>
              <a:gd name="T23" fmla="*/ 2147483647 h 607"/>
              <a:gd name="T24" fmla="*/ 2147483647 w 1180"/>
              <a:gd name="T25" fmla="*/ 2147483647 h 607"/>
              <a:gd name="T26" fmla="*/ 2147483647 w 1180"/>
              <a:gd name="T27" fmla="*/ 2147483647 h 607"/>
              <a:gd name="T28" fmla="*/ 2147483647 w 1180"/>
              <a:gd name="T29" fmla="*/ 2147483647 h 607"/>
              <a:gd name="T30" fmla="*/ 2147483647 w 1180"/>
              <a:gd name="T31" fmla="*/ 2147483647 h 607"/>
              <a:gd name="T32" fmla="*/ 2147483647 w 1180"/>
              <a:gd name="T33" fmla="*/ 2147483647 h 607"/>
              <a:gd name="T34" fmla="*/ 2147483647 w 1180"/>
              <a:gd name="T35" fmla="*/ 2147483647 h 607"/>
              <a:gd name="T36" fmla="*/ 2147483647 w 1180"/>
              <a:gd name="T37" fmla="*/ 2147483647 h 607"/>
              <a:gd name="T38" fmla="*/ 2147483647 w 1180"/>
              <a:gd name="T39" fmla="*/ 2147483647 h 607"/>
              <a:gd name="T40" fmla="*/ 2147483647 w 1180"/>
              <a:gd name="T41" fmla="*/ 2147483647 h 607"/>
              <a:gd name="T42" fmla="*/ 2147483647 w 1180"/>
              <a:gd name="T43" fmla="*/ 2147483647 h 607"/>
              <a:gd name="T44" fmla="*/ 2147483647 w 1180"/>
              <a:gd name="T45" fmla="*/ 2147483647 h 607"/>
              <a:gd name="T46" fmla="*/ 2147483647 w 1180"/>
              <a:gd name="T47" fmla="*/ 2147483647 h 607"/>
              <a:gd name="T48" fmla="*/ 2147483647 w 1180"/>
              <a:gd name="T49" fmla="*/ 2147483647 h 607"/>
              <a:gd name="T50" fmla="*/ 2147483647 w 1180"/>
              <a:gd name="T51" fmla="*/ 2147483647 h 607"/>
              <a:gd name="T52" fmla="*/ 2147483647 w 1180"/>
              <a:gd name="T53" fmla="*/ 2147483647 h 607"/>
              <a:gd name="T54" fmla="*/ 2147483647 w 1180"/>
              <a:gd name="T55" fmla="*/ 2147483647 h 607"/>
              <a:gd name="T56" fmla="*/ 2147483647 w 1180"/>
              <a:gd name="T57" fmla="*/ 2147483647 h 607"/>
              <a:gd name="T58" fmla="*/ 2147483647 w 1180"/>
              <a:gd name="T59" fmla="*/ 2147483647 h 6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80" h="607">
                <a:moveTo>
                  <a:pt x="1180" y="182"/>
                </a:moveTo>
                <a:lnTo>
                  <a:pt x="1180" y="607"/>
                </a:lnTo>
                <a:lnTo>
                  <a:pt x="322" y="607"/>
                </a:lnTo>
                <a:lnTo>
                  <a:pt x="0" y="607"/>
                </a:lnTo>
                <a:lnTo>
                  <a:pt x="0" y="0"/>
                </a:lnTo>
                <a:lnTo>
                  <a:pt x="1073" y="0"/>
                </a:lnTo>
                <a:lnTo>
                  <a:pt x="1088" y="16"/>
                </a:lnTo>
                <a:lnTo>
                  <a:pt x="1104" y="16"/>
                </a:lnTo>
                <a:lnTo>
                  <a:pt x="1104" y="31"/>
                </a:lnTo>
                <a:lnTo>
                  <a:pt x="1119" y="31"/>
                </a:lnTo>
                <a:lnTo>
                  <a:pt x="1119" y="16"/>
                </a:lnTo>
                <a:lnTo>
                  <a:pt x="1134" y="16"/>
                </a:lnTo>
                <a:lnTo>
                  <a:pt x="1134" y="31"/>
                </a:lnTo>
                <a:lnTo>
                  <a:pt x="1134" y="46"/>
                </a:lnTo>
                <a:lnTo>
                  <a:pt x="1150" y="46"/>
                </a:lnTo>
                <a:lnTo>
                  <a:pt x="1134" y="61"/>
                </a:lnTo>
                <a:lnTo>
                  <a:pt x="1134" y="46"/>
                </a:lnTo>
                <a:lnTo>
                  <a:pt x="1119" y="61"/>
                </a:lnTo>
                <a:lnTo>
                  <a:pt x="1119" y="76"/>
                </a:lnTo>
                <a:lnTo>
                  <a:pt x="1119" y="91"/>
                </a:lnTo>
                <a:lnTo>
                  <a:pt x="1104" y="91"/>
                </a:lnTo>
                <a:lnTo>
                  <a:pt x="1119" y="107"/>
                </a:lnTo>
                <a:lnTo>
                  <a:pt x="1119" y="122"/>
                </a:lnTo>
                <a:lnTo>
                  <a:pt x="1134" y="122"/>
                </a:lnTo>
                <a:lnTo>
                  <a:pt x="1134" y="137"/>
                </a:lnTo>
                <a:lnTo>
                  <a:pt x="1150" y="152"/>
                </a:lnTo>
                <a:lnTo>
                  <a:pt x="1150" y="167"/>
                </a:lnTo>
                <a:lnTo>
                  <a:pt x="1165" y="167"/>
                </a:lnTo>
                <a:lnTo>
                  <a:pt x="1180" y="167"/>
                </a:lnTo>
                <a:lnTo>
                  <a:pt x="1180" y="182"/>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1" name="Line 23"/>
          <p:cNvSpPr>
            <a:spLocks noChangeShapeType="1"/>
          </p:cNvSpPr>
          <p:nvPr/>
        </p:nvSpPr>
        <p:spPr bwMode="auto">
          <a:xfrm flipH="1">
            <a:off x="4313238" y="1300166"/>
            <a:ext cx="17145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2" name="Line 24"/>
          <p:cNvSpPr>
            <a:spLocks noChangeShapeType="1"/>
          </p:cNvSpPr>
          <p:nvPr/>
        </p:nvSpPr>
        <p:spPr bwMode="auto">
          <a:xfrm>
            <a:off x="4484691" y="1011241"/>
            <a:ext cx="3175" cy="288925"/>
          </a:xfrm>
          <a:prstGeom prst="line">
            <a:avLst/>
          </a:prstGeom>
          <a:noFill/>
          <a:ln w="2857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3" name="Freeform 25"/>
          <p:cNvSpPr>
            <a:spLocks/>
          </p:cNvSpPr>
          <p:nvPr/>
        </p:nvSpPr>
        <p:spPr bwMode="auto">
          <a:xfrm>
            <a:off x="6456366" y="1011241"/>
            <a:ext cx="219075" cy="625475"/>
          </a:xfrm>
          <a:custGeom>
            <a:avLst/>
            <a:gdLst>
              <a:gd name="T0" fmla="*/ 0 w 138"/>
              <a:gd name="T1" fmla="*/ 0 h 394"/>
              <a:gd name="T2" fmla="*/ 0 w 138"/>
              <a:gd name="T3" fmla="*/ 0 h 394"/>
              <a:gd name="T4" fmla="*/ 2147483647 w 138"/>
              <a:gd name="T5" fmla="*/ 2147483647 h 394"/>
              <a:gd name="T6" fmla="*/ 2147483647 w 138"/>
              <a:gd name="T7" fmla="*/ 2147483647 h 394"/>
              <a:gd name="T8" fmla="*/ 2147483647 w 138"/>
              <a:gd name="T9" fmla="*/ 2147483647 h 394"/>
              <a:gd name="T10" fmla="*/ 2147483647 w 138"/>
              <a:gd name="T11" fmla="*/ 2147483647 h 394"/>
              <a:gd name="T12" fmla="*/ 2147483647 w 138"/>
              <a:gd name="T13" fmla="*/ 2147483647 h 394"/>
              <a:gd name="T14" fmla="*/ 2147483647 w 138"/>
              <a:gd name="T15" fmla="*/ 2147483647 h 394"/>
              <a:gd name="T16" fmla="*/ 2147483647 w 138"/>
              <a:gd name="T17" fmla="*/ 2147483647 h 394"/>
              <a:gd name="T18" fmla="*/ 2147483647 w 138"/>
              <a:gd name="T19" fmla="*/ 2147483647 h 394"/>
              <a:gd name="T20" fmla="*/ 2147483647 w 138"/>
              <a:gd name="T21" fmla="*/ 2147483647 h 394"/>
              <a:gd name="T22" fmla="*/ 2147483647 w 138"/>
              <a:gd name="T23" fmla="*/ 2147483647 h 394"/>
              <a:gd name="T24" fmla="*/ 2147483647 w 138"/>
              <a:gd name="T25" fmla="*/ 2147483647 h 394"/>
              <a:gd name="T26" fmla="*/ 2147483647 w 138"/>
              <a:gd name="T27" fmla="*/ 2147483647 h 394"/>
              <a:gd name="T28" fmla="*/ 2147483647 w 138"/>
              <a:gd name="T29" fmla="*/ 2147483647 h 394"/>
              <a:gd name="T30" fmla="*/ 2147483647 w 138"/>
              <a:gd name="T31" fmla="*/ 2147483647 h 394"/>
              <a:gd name="T32" fmla="*/ 2147483647 w 138"/>
              <a:gd name="T33" fmla="*/ 2147483647 h 394"/>
              <a:gd name="T34" fmla="*/ 2147483647 w 138"/>
              <a:gd name="T35" fmla="*/ 2147483647 h 394"/>
              <a:gd name="T36" fmla="*/ 2147483647 w 138"/>
              <a:gd name="T37" fmla="*/ 2147483647 h 394"/>
              <a:gd name="T38" fmla="*/ 2147483647 w 138"/>
              <a:gd name="T39" fmla="*/ 2147483647 h 394"/>
              <a:gd name="T40" fmla="*/ 2147483647 w 138"/>
              <a:gd name="T41" fmla="*/ 2147483647 h 394"/>
              <a:gd name="T42" fmla="*/ 2147483647 w 138"/>
              <a:gd name="T43" fmla="*/ 2147483647 h 394"/>
              <a:gd name="T44" fmla="*/ 2147483647 w 138"/>
              <a:gd name="T45" fmla="*/ 2147483647 h 394"/>
              <a:gd name="T46" fmla="*/ 2147483647 w 138"/>
              <a:gd name="T47" fmla="*/ 2147483647 h 394"/>
              <a:gd name="T48" fmla="*/ 2147483647 w 138"/>
              <a:gd name="T49" fmla="*/ 2147483647 h 394"/>
              <a:gd name="T50" fmla="*/ 2147483647 w 138"/>
              <a:gd name="T51" fmla="*/ 2147483647 h 394"/>
              <a:gd name="T52" fmla="*/ 2147483647 w 138"/>
              <a:gd name="T53" fmla="*/ 2147483647 h 394"/>
              <a:gd name="T54" fmla="*/ 2147483647 w 138"/>
              <a:gd name="T55" fmla="*/ 2147483647 h 394"/>
              <a:gd name="T56" fmla="*/ 2147483647 w 138"/>
              <a:gd name="T57" fmla="*/ 2147483647 h 394"/>
              <a:gd name="T58" fmla="*/ 2147483647 w 138"/>
              <a:gd name="T59" fmla="*/ 2147483647 h 394"/>
              <a:gd name="T60" fmla="*/ 2147483647 w 138"/>
              <a:gd name="T61" fmla="*/ 2147483647 h 394"/>
              <a:gd name="T62" fmla="*/ 2147483647 w 138"/>
              <a:gd name="T63" fmla="*/ 2147483647 h 394"/>
              <a:gd name="T64" fmla="*/ 2147483647 w 138"/>
              <a:gd name="T65" fmla="*/ 2147483647 h 394"/>
              <a:gd name="T66" fmla="*/ 2147483647 w 138"/>
              <a:gd name="T67" fmla="*/ 2147483647 h 394"/>
              <a:gd name="T68" fmla="*/ 2147483647 w 138"/>
              <a:gd name="T69" fmla="*/ 2147483647 h 394"/>
              <a:gd name="T70" fmla="*/ 2147483647 w 138"/>
              <a:gd name="T71" fmla="*/ 2147483647 h 394"/>
              <a:gd name="T72" fmla="*/ 2147483647 w 138"/>
              <a:gd name="T73" fmla="*/ 2147483647 h 394"/>
              <a:gd name="T74" fmla="*/ 2147483647 w 138"/>
              <a:gd name="T75" fmla="*/ 2147483647 h 394"/>
              <a:gd name="T76" fmla="*/ 2147483647 w 138"/>
              <a:gd name="T77" fmla="*/ 2147483647 h 394"/>
              <a:gd name="T78" fmla="*/ 2147483647 w 138"/>
              <a:gd name="T79" fmla="*/ 2147483647 h 394"/>
              <a:gd name="T80" fmla="*/ 2147483647 w 138"/>
              <a:gd name="T81" fmla="*/ 2147483647 h 394"/>
              <a:gd name="T82" fmla="*/ 2147483647 w 138"/>
              <a:gd name="T83" fmla="*/ 2147483647 h 394"/>
              <a:gd name="T84" fmla="*/ 2147483647 w 138"/>
              <a:gd name="T85" fmla="*/ 2147483647 h 3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94">
                <a:moveTo>
                  <a:pt x="0" y="0"/>
                </a:moveTo>
                <a:lnTo>
                  <a:pt x="0" y="0"/>
                </a:lnTo>
                <a:lnTo>
                  <a:pt x="15" y="15"/>
                </a:lnTo>
                <a:lnTo>
                  <a:pt x="15" y="30"/>
                </a:lnTo>
                <a:lnTo>
                  <a:pt x="15" y="45"/>
                </a:lnTo>
                <a:lnTo>
                  <a:pt x="15" y="61"/>
                </a:lnTo>
                <a:lnTo>
                  <a:pt x="15" y="76"/>
                </a:lnTo>
                <a:lnTo>
                  <a:pt x="31" y="76"/>
                </a:lnTo>
                <a:lnTo>
                  <a:pt x="31" y="91"/>
                </a:lnTo>
                <a:lnTo>
                  <a:pt x="46" y="91"/>
                </a:lnTo>
                <a:lnTo>
                  <a:pt x="46" y="106"/>
                </a:lnTo>
                <a:lnTo>
                  <a:pt x="31" y="121"/>
                </a:lnTo>
                <a:lnTo>
                  <a:pt x="46" y="121"/>
                </a:lnTo>
                <a:lnTo>
                  <a:pt x="46" y="136"/>
                </a:lnTo>
                <a:lnTo>
                  <a:pt x="46" y="121"/>
                </a:lnTo>
                <a:lnTo>
                  <a:pt x="46" y="136"/>
                </a:lnTo>
                <a:lnTo>
                  <a:pt x="46" y="152"/>
                </a:lnTo>
                <a:lnTo>
                  <a:pt x="46" y="167"/>
                </a:lnTo>
                <a:lnTo>
                  <a:pt x="46" y="182"/>
                </a:lnTo>
                <a:lnTo>
                  <a:pt x="61" y="197"/>
                </a:lnTo>
                <a:lnTo>
                  <a:pt x="61" y="212"/>
                </a:lnTo>
                <a:lnTo>
                  <a:pt x="46" y="212"/>
                </a:lnTo>
                <a:lnTo>
                  <a:pt x="61" y="227"/>
                </a:lnTo>
                <a:lnTo>
                  <a:pt x="46" y="227"/>
                </a:lnTo>
                <a:lnTo>
                  <a:pt x="61" y="227"/>
                </a:lnTo>
                <a:lnTo>
                  <a:pt x="46" y="243"/>
                </a:lnTo>
                <a:lnTo>
                  <a:pt x="61" y="258"/>
                </a:lnTo>
                <a:lnTo>
                  <a:pt x="61" y="273"/>
                </a:lnTo>
                <a:lnTo>
                  <a:pt x="61" y="288"/>
                </a:lnTo>
                <a:lnTo>
                  <a:pt x="77" y="288"/>
                </a:lnTo>
                <a:lnTo>
                  <a:pt x="77" y="273"/>
                </a:lnTo>
                <a:lnTo>
                  <a:pt x="77" y="288"/>
                </a:lnTo>
                <a:lnTo>
                  <a:pt x="77" y="303"/>
                </a:lnTo>
                <a:lnTo>
                  <a:pt x="92" y="303"/>
                </a:lnTo>
                <a:lnTo>
                  <a:pt x="77" y="303"/>
                </a:lnTo>
                <a:lnTo>
                  <a:pt x="92" y="318"/>
                </a:lnTo>
                <a:lnTo>
                  <a:pt x="77" y="334"/>
                </a:lnTo>
                <a:lnTo>
                  <a:pt x="92" y="334"/>
                </a:lnTo>
                <a:lnTo>
                  <a:pt x="107" y="349"/>
                </a:lnTo>
                <a:lnTo>
                  <a:pt x="123" y="364"/>
                </a:lnTo>
                <a:lnTo>
                  <a:pt x="123" y="379"/>
                </a:lnTo>
                <a:lnTo>
                  <a:pt x="123" y="394"/>
                </a:lnTo>
                <a:lnTo>
                  <a:pt x="138" y="39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4" name="Freeform 26"/>
          <p:cNvSpPr>
            <a:spLocks/>
          </p:cNvSpPr>
          <p:nvPr/>
        </p:nvSpPr>
        <p:spPr bwMode="auto">
          <a:xfrm>
            <a:off x="7869241" y="1974853"/>
            <a:ext cx="777875" cy="625475"/>
          </a:xfrm>
          <a:custGeom>
            <a:avLst/>
            <a:gdLst>
              <a:gd name="T0" fmla="*/ 2147483647 w 490"/>
              <a:gd name="T1" fmla="*/ 2147483647 h 394"/>
              <a:gd name="T2" fmla="*/ 2147483647 w 490"/>
              <a:gd name="T3" fmla="*/ 2147483647 h 394"/>
              <a:gd name="T4" fmla="*/ 2147483647 w 490"/>
              <a:gd name="T5" fmla="*/ 2147483647 h 394"/>
              <a:gd name="T6" fmla="*/ 2147483647 w 490"/>
              <a:gd name="T7" fmla="*/ 2147483647 h 394"/>
              <a:gd name="T8" fmla="*/ 2147483647 w 490"/>
              <a:gd name="T9" fmla="*/ 2147483647 h 394"/>
              <a:gd name="T10" fmla="*/ 2147483647 w 490"/>
              <a:gd name="T11" fmla="*/ 2147483647 h 394"/>
              <a:gd name="T12" fmla="*/ 2147483647 w 490"/>
              <a:gd name="T13" fmla="*/ 2147483647 h 394"/>
              <a:gd name="T14" fmla="*/ 2147483647 w 490"/>
              <a:gd name="T15" fmla="*/ 2147483647 h 394"/>
              <a:gd name="T16" fmla="*/ 2147483647 w 490"/>
              <a:gd name="T17" fmla="*/ 2147483647 h 394"/>
              <a:gd name="T18" fmla="*/ 2147483647 w 490"/>
              <a:gd name="T19" fmla="*/ 2147483647 h 394"/>
              <a:gd name="T20" fmla="*/ 2147483647 w 490"/>
              <a:gd name="T21" fmla="*/ 2147483647 h 394"/>
              <a:gd name="T22" fmla="*/ 2147483647 w 490"/>
              <a:gd name="T23" fmla="*/ 2147483647 h 394"/>
              <a:gd name="T24" fmla="*/ 2147483647 w 490"/>
              <a:gd name="T25" fmla="*/ 2147483647 h 394"/>
              <a:gd name="T26" fmla="*/ 2147483647 w 490"/>
              <a:gd name="T27" fmla="*/ 2147483647 h 394"/>
              <a:gd name="T28" fmla="*/ 2147483647 w 490"/>
              <a:gd name="T29" fmla="*/ 2147483647 h 394"/>
              <a:gd name="T30" fmla="*/ 2147483647 w 490"/>
              <a:gd name="T31" fmla="*/ 2147483647 h 394"/>
              <a:gd name="T32" fmla="*/ 2147483647 w 490"/>
              <a:gd name="T33" fmla="*/ 2147483647 h 394"/>
              <a:gd name="T34" fmla="*/ 2147483647 w 490"/>
              <a:gd name="T35" fmla="*/ 2147483647 h 394"/>
              <a:gd name="T36" fmla="*/ 2147483647 w 490"/>
              <a:gd name="T37" fmla="*/ 2147483647 h 394"/>
              <a:gd name="T38" fmla="*/ 2147483647 w 490"/>
              <a:gd name="T39" fmla="*/ 2147483647 h 394"/>
              <a:gd name="T40" fmla="*/ 2147483647 w 490"/>
              <a:gd name="T41" fmla="*/ 2147483647 h 394"/>
              <a:gd name="T42" fmla="*/ 2147483647 w 490"/>
              <a:gd name="T43" fmla="*/ 2147483647 h 394"/>
              <a:gd name="T44" fmla="*/ 2147483647 w 490"/>
              <a:gd name="T45" fmla="*/ 2147483647 h 394"/>
              <a:gd name="T46" fmla="*/ 2147483647 w 490"/>
              <a:gd name="T47" fmla="*/ 2147483647 h 394"/>
              <a:gd name="T48" fmla="*/ 2147483647 w 490"/>
              <a:gd name="T49" fmla="*/ 2147483647 h 394"/>
              <a:gd name="T50" fmla="*/ 2147483647 w 490"/>
              <a:gd name="T51" fmla="*/ 2147483647 h 394"/>
              <a:gd name="T52" fmla="*/ 2147483647 w 490"/>
              <a:gd name="T53" fmla="*/ 2147483647 h 394"/>
              <a:gd name="T54" fmla="*/ 2147483647 w 490"/>
              <a:gd name="T55" fmla="*/ 2147483647 h 394"/>
              <a:gd name="T56" fmla="*/ 2147483647 w 490"/>
              <a:gd name="T57" fmla="*/ 2147483647 h 394"/>
              <a:gd name="T58" fmla="*/ 2147483647 w 490"/>
              <a:gd name="T59" fmla="*/ 2147483647 h 394"/>
              <a:gd name="T60" fmla="*/ 2147483647 w 490"/>
              <a:gd name="T61" fmla="*/ 2147483647 h 394"/>
              <a:gd name="T62" fmla="*/ 2147483647 w 490"/>
              <a:gd name="T63" fmla="*/ 2147483647 h 394"/>
              <a:gd name="T64" fmla="*/ 2147483647 w 490"/>
              <a:gd name="T65" fmla="*/ 2147483647 h 394"/>
              <a:gd name="T66" fmla="*/ 2147483647 w 490"/>
              <a:gd name="T67" fmla="*/ 2147483647 h 394"/>
              <a:gd name="T68" fmla="*/ 2147483647 w 490"/>
              <a:gd name="T69" fmla="*/ 2147483647 h 394"/>
              <a:gd name="T70" fmla="*/ 2147483647 w 490"/>
              <a:gd name="T71" fmla="*/ 2147483647 h 394"/>
              <a:gd name="T72" fmla="*/ 2147483647 w 490"/>
              <a:gd name="T73" fmla="*/ 2147483647 h 394"/>
              <a:gd name="T74" fmla="*/ 2147483647 w 490"/>
              <a:gd name="T75" fmla="*/ 2147483647 h 394"/>
              <a:gd name="T76" fmla="*/ 2147483647 w 490"/>
              <a:gd name="T77" fmla="*/ 2147483647 h 394"/>
              <a:gd name="T78" fmla="*/ 2147483647 w 490"/>
              <a:gd name="T79" fmla="*/ 2147483647 h 394"/>
              <a:gd name="T80" fmla="*/ 2147483647 w 490"/>
              <a:gd name="T81" fmla="*/ 2147483647 h 394"/>
              <a:gd name="T82" fmla="*/ 2147483647 w 490"/>
              <a:gd name="T83" fmla="*/ 2147483647 h 394"/>
              <a:gd name="T84" fmla="*/ 2147483647 w 490"/>
              <a:gd name="T85" fmla="*/ 2147483647 h 394"/>
              <a:gd name="T86" fmla="*/ 2147483647 w 490"/>
              <a:gd name="T87" fmla="*/ 2147483647 h 394"/>
              <a:gd name="T88" fmla="*/ 2147483647 w 490"/>
              <a:gd name="T89" fmla="*/ 2147483647 h 394"/>
              <a:gd name="T90" fmla="*/ 2147483647 w 490"/>
              <a:gd name="T91" fmla="*/ 2147483647 h 394"/>
              <a:gd name="T92" fmla="*/ 2147483647 w 490"/>
              <a:gd name="T93" fmla="*/ 2147483647 h 394"/>
              <a:gd name="T94" fmla="*/ 2147483647 w 490"/>
              <a:gd name="T95" fmla="*/ 0 h 394"/>
              <a:gd name="T96" fmla="*/ 2147483647 w 490"/>
              <a:gd name="T97" fmla="*/ 0 h 394"/>
              <a:gd name="T98" fmla="*/ 0 w 490"/>
              <a:gd name="T99" fmla="*/ 2147483647 h 3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90" h="394">
                <a:moveTo>
                  <a:pt x="490" y="30"/>
                </a:moveTo>
                <a:lnTo>
                  <a:pt x="490" y="30"/>
                </a:lnTo>
                <a:lnTo>
                  <a:pt x="490" y="45"/>
                </a:lnTo>
                <a:lnTo>
                  <a:pt x="475" y="60"/>
                </a:lnTo>
                <a:lnTo>
                  <a:pt x="460" y="76"/>
                </a:lnTo>
                <a:lnTo>
                  <a:pt x="475" y="76"/>
                </a:lnTo>
                <a:lnTo>
                  <a:pt x="460" y="76"/>
                </a:lnTo>
                <a:lnTo>
                  <a:pt x="460" y="91"/>
                </a:lnTo>
                <a:lnTo>
                  <a:pt x="444" y="91"/>
                </a:lnTo>
                <a:lnTo>
                  <a:pt x="444" y="106"/>
                </a:lnTo>
                <a:lnTo>
                  <a:pt x="444" y="121"/>
                </a:lnTo>
                <a:lnTo>
                  <a:pt x="429" y="121"/>
                </a:lnTo>
                <a:lnTo>
                  <a:pt x="429" y="136"/>
                </a:lnTo>
                <a:lnTo>
                  <a:pt x="429" y="121"/>
                </a:lnTo>
                <a:lnTo>
                  <a:pt x="429" y="136"/>
                </a:lnTo>
                <a:lnTo>
                  <a:pt x="414" y="136"/>
                </a:lnTo>
                <a:lnTo>
                  <a:pt x="429" y="136"/>
                </a:lnTo>
                <a:lnTo>
                  <a:pt x="414" y="136"/>
                </a:lnTo>
                <a:lnTo>
                  <a:pt x="414" y="151"/>
                </a:lnTo>
                <a:lnTo>
                  <a:pt x="429" y="151"/>
                </a:lnTo>
                <a:lnTo>
                  <a:pt x="414" y="167"/>
                </a:lnTo>
                <a:lnTo>
                  <a:pt x="398" y="167"/>
                </a:lnTo>
                <a:lnTo>
                  <a:pt x="414" y="167"/>
                </a:lnTo>
                <a:lnTo>
                  <a:pt x="414" y="182"/>
                </a:lnTo>
                <a:lnTo>
                  <a:pt x="398" y="182"/>
                </a:lnTo>
                <a:lnTo>
                  <a:pt x="398" y="197"/>
                </a:lnTo>
                <a:lnTo>
                  <a:pt x="398" y="212"/>
                </a:lnTo>
                <a:lnTo>
                  <a:pt x="398" y="197"/>
                </a:lnTo>
                <a:lnTo>
                  <a:pt x="398" y="212"/>
                </a:lnTo>
                <a:lnTo>
                  <a:pt x="398" y="227"/>
                </a:lnTo>
                <a:lnTo>
                  <a:pt x="398" y="243"/>
                </a:lnTo>
                <a:lnTo>
                  <a:pt x="383" y="243"/>
                </a:lnTo>
                <a:lnTo>
                  <a:pt x="383" y="258"/>
                </a:lnTo>
                <a:lnTo>
                  <a:pt x="383" y="273"/>
                </a:lnTo>
                <a:lnTo>
                  <a:pt x="398" y="288"/>
                </a:lnTo>
                <a:lnTo>
                  <a:pt x="368" y="303"/>
                </a:lnTo>
                <a:lnTo>
                  <a:pt x="352" y="303"/>
                </a:lnTo>
                <a:lnTo>
                  <a:pt x="337" y="303"/>
                </a:lnTo>
                <a:lnTo>
                  <a:pt x="337" y="318"/>
                </a:lnTo>
                <a:lnTo>
                  <a:pt x="322" y="334"/>
                </a:lnTo>
                <a:lnTo>
                  <a:pt x="337" y="349"/>
                </a:lnTo>
                <a:lnTo>
                  <a:pt x="337" y="364"/>
                </a:lnTo>
                <a:lnTo>
                  <a:pt x="337" y="379"/>
                </a:lnTo>
                <a:lnTo>
                  <a:pt x="322" y="379"/>
                </a:lnTo>
                <a:lnTo>
                  <a:pt x="306" y="364"/>
                </a:lnTo>
                <a:lnTo>
                  <a:pt x="291" y="364"/>
                </a:lnTo>
                <a:lnTo>
                  <a:pt x="276" y="349"/>
                </a:lnTo>
                <a:lnTo>
                  <a:pt x="260" y="349"/>
                </a:lnTo>
                <a:lnTo>
                  <a:pt x="245" y="349"/>
                </a:lnTo>
                <a:lnTo>
                  <a:pt x="230" y="349"/>
                </a:lnTo>
                <a:lnTo>
                  <a:pt x="230" y="364"/>
                </a:lnTo>
                <a:lnTo>
                  <a:pt x="214" y="379"/>
                </a:lnTo>
                <a:lnTo>
                  <a:pt x="230" y="394"/>
                </a:lnTo>
                <a:lnTo>
                  <a:pt x="214" y="394"/>
                </a:lnTo>
                <a:lnTo>
                  <a:pt x="214" y="379"/>
                </a:lnTo>
                <a:lnTo>
                  <a:pt x="199" y="379"/>
                </a:lnTo>
                <a:lnTo>
                  <a:pt x="214" y="379"/>
                </a:lnTo>
                <a:lnTo>
                  <a:pt x="214" y="394"/>
                </a:lnTo>
                <a:lnTo>
                  <a:pt x="199" y="394"/>
                </a:lnTo>
                <a:lnTo>
                  <a:pt x="184" y="379"/>
                </a:lnTo>
                <a:lnTo>
                  <a:pt x="184" y="364"/>
                </a:lnTo>
                <a:lnTo>
                  <a:pt x="168" y="349"/>
                </a:lnTo>
                <a:lnTo>
                  <a:pt x="184" y="334"/>
                </a:lnTo>
                <a:lnTo>
                  <a:pt x="168" y="334"/>
                </a:lnTo>
                <a:lnTo>
                  <a:pt x="168" y="318"/>
                </a:lnTo>
                <a:lnTo>
                  <a:pt x="184" y="318"/>
                </a:lnTo>
                <a:lnTo>
                  <a:pt x="184" y="303"/>
                </a:lnTo>
                <a:lnTo>
                  <a:pt x="168" y="288"/>
                </a:lnTo>
                <a:lnTo>
                  <a:pt x="168" y="273"/>
                </a:lnTo>
                <a:lnTo>
                  <a:pt x="168" y="258"/>
                </a:lnTo>
                <a:lnTo>
                  <a:pt x="153" y="243"/>
                </a:lnTo>
                <a:lnTo>
                  <a:pt x="138" y="243"/>
                </a:lnTo>
                <a:lnTo>
                  <a:pt x="138" y="227"/>
                </a:lnTo>
                <a:lnTo>
                  <a:pt x="122" y="212"/>
                </a:lnTo>
                <a:lnTo>
                  <a:pt x="107" y="212"/>
                </a:lnTo>
                <a:lnTo>
                  <a:pt x="92" y="212"/>
                </a:lnTo>
                <a:lnTo>
                  <a:pt x="92" y="197"/>
                </a:lnTo>
                <a:lnTo>
                  <a:pt x="107" y="197"/>
                </a:lnTo>
                <a:lnTo>
                  <a:pt x="92" y="197"/>
                </a:lnTo>
                <a:lnTo>
                  <a:pt x="76" y="182"/>
                </a:lnTo>
                <a:lnTo>
                  <a:pt x="61" y="182"/>
                </a:lnTo>
                <a:lnTo>
                  <a:pt x="61" y="167"/>
                </a:lnTo>
                <a:lnTo>
                  <a:pt x="46" y="151"/>
                </a:lnTo>
                <a:lnTo>
                  <a:pt x="30" y="151"/>
                </a:lnTo>
                <a:lnTo>
                  <a:pt x="30" y="136"/>
                </a:lnTo>
                <a:lnTo>
                  <a:pt x="30" y="121"/>
                </a:lnTo>
                <a:lnTo>
                  <a:pt x="46" y="106"/>
                </a:lnTo>
                <a:lnTo>
                  <a:pt x="46" y="91"/>
                </a:lnTo>
                <a:lnTo>
                  <a:pt x="46" y="76"/>
                </a:lnTo>
                <a:lnTo>
                  <a:pt x="61" y="76"/>
                </a:lnTo>
                <a:lnTo>
                  <a:pt x="61" y="60"/>
                </a:lnTo>
                <a:lnTo>
                  <a:pt x="61" y="45"/>
                </a:lnTo>
                <a:lnTo>
                  <a:pt x="61" y="30"/>
                </a:lnTo>
                <a:lnTo>
                  <a:pt x="76" y="30"/>
                </a:lnTo>
                <a:lnTo>
                  <a:pt x="76" y="15"/>
                </a:lnTo>
                <a:lnTo>
                  <a:pt x="46" y="0"/>
                </a:lnTo>
                <a:lnTo>
                  <a:pt x="30" y="0"/>
                </a:lnTo>
                <a:lnTo>
                  <a:pt x="15" y="0"/>
                </a:lnTo>
                <a:lnTo>
                  <a:pt x="15" y="15"/>
                </a:lnTo>
                <a:lnTo>
                  <a:pt x="0" y="15"/>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5" name="Freeform 27"/>
          <p:cNvSpPr>
            <a:spLocks/>
          </p:cNvSpPr>
          <p:nvPr/>
        </p:nvSpPr>
        <p:spPr bwMode="auto">
          <a:xfrm>
            <a:off x="7624763" y="1011241"/>
            <a:ext cx="342900" cy="987425"/>
          </a:xfrm>
          <a:custGeom>
            <a:avLst/>
            <a:gdLst>
              <a:gd name="T0" fmla="*/ 2147483647 w 215"/>
              <a:gd name="T1" fmla="*/ 2147483647 h 622"/>
              <a:gd name="T2" fmla="*/ 2147483647 w 215"/>
              <a:gd name="T3" fmla="*/ 2147483647 h 622"/>
              <a:gd name="T4" fmla="*/ 2147483647 w 215"/>
              <a:gd name="T5" fmla="*/ 2147483647 h 622"/>
              <a:gd name="T6" fmla="*/ 2147483647 w 215"/>
              <a:gd name="T7" fmla="*/ 2147483647 h 622"/>
              <a:gd name="T8" fmla="*/ 2147483647 w 215"/>
              <a:gd name="T9" fmla="*/ 2147483647 h 622"/>
              <a:gd name="T10" fmla="*/ 2147483647 w 215"/>
              <a:gd name="T11" fmla="*/ 2147483647 h 622"/>
              <a:gd name="T12" fmla="*/ 2147483647 w 215"/>
              <a:gd name="T13" fmla="*/ 2147483647 h 622"/>
              <a:gd name="T14" fmla="*/ 2147483647 w 215"/>
              <a:gd name="T15" fmla="*/ 2147483647 h 622"/>
              <a:gd name="T16" fmla="*/ 2147483647 w 215"/>
              <a:gd name="T17" fmla="*/ 2147483647 h 622"/>
              <a:gd name="T18" fmla="*/ 2147483647 w 215"/>
              <a:gd name="T19" fmla="*/ 2147483647 h 622"/>
              <a:gd name="T20" fmla="*/ 2147483647 w 215"/>
              <a:gd name="T21" fmla="*/ 2147483647 h 622"/>
              <a:gd name="T22" fmla="*/ 2147483647 w 215"/>
              <a:gd name="T23" fmla="*/ 2147483647 h 622"/>
              <a:gd name="T24" fmla="*/ 2147483647 w 215"/>
              <a:gd name="T25" fmla="*/ 2147483647 h 622"/>
              <a:gd name="T26" fmla="*/ 2147483647 w 215"/>
              <a:gd name="T27" fmla="*/ 2147483647 h 622"/>
              <a:gd name="T28" fmla="*/ 2147483647 w 215"/>
              <a:gd name="T29" fmla="*/ 2147483647 h 622"/>
              <a:gd name="T30" fmla="*/ 2147483647 w 215"/>
              <a:gd name="T31" fmla="*/ 2147483647 h 622"/>
              <a:gd name="T32" fmla="*/ 2147483647 w 215"/>
              <a:gd name="T33" fmla="*/ 2147483647 h 622"/>
              <a:gd name="T34" fmla="*/ 2147483647 w 215"/>
              <a:gd name="T35" fmla="*/ 2147483647 h 622"/>
              <a:gd name="T36" fmla="*/ 2147483647 w 215"/>
              <a:gd name="T37" fmla="*/ 2147483647 h 622"/>
              <a:gd name="T38" fmla="*/ 2147483647 w 215"/>
              <a:gd name="T39" fmla="*/ 2147483647 h 622"/>
              <a:gd name="T40" fmla="*/ 2147483647 w 215"/>
              <a:gd name="T41" fmla="*/ 2147483647 h 622"/>
              <a:gd name="T42" fmla="*/ 0 w 215"/>
              <a:gd name="T43" fmla="*/ 2147483647 h 622"/>
              <a:gd name="T44" fmla="*/ 2147483647 w 215"/>
              <a:gd name="T45" fmla="*/ 2147483647 h 622"/>
              <a:gd name="T46" fmla="*/ 0 w 215"/>
              <a:gd name="T47" fmla="*/ 2147483647 h 622"/>
              <a:gd name="T48" fmla="*/ 0 w 215"/>
              <a:gd name="T49" fmla="*/ 2147483647 h 622"/>
              <a:gd name="T50" fmla="*/ 2147483647 w 215"/>
              <a:gd name="T51" fmla="*/ 2147483647 h 622"/>
              <a:gd name="T52" fmla="*/ 2147483647 w 215"/>
              <a:gd name="T53" fmla="*/ 2147483647 h 622"/>
              <a:gd name="T54" fmla="*/ 2147483647 w 215"/>
              <a:gd name="T55" fmla="*/ 2147483647 h 622"/>
              <a:gd name="T56" fmla="*/ 2147483647 w 215"/>
              <a:gd name="T57" fmla="*/ 2147483647 h 622"/>
              <a:gd name="T58" fmla="*/ 2147483647 w 215"/>
              <a:gd name="T59" fmla="*/ 2147483647 h 622"/>
              <a:gd name="T60" fmla="*/ 2147483647 w 215"/>
              <a:gd name="T61" fmla="*/ 2147483647 h 622"/>
              <a:gd name="T62" fmla="*/ 2147483647 w 215"/>
              <a:gd name="T63" fmla="*/ 2147483647 h 622"/>
              <a:gd name="T64" fmla="*/ 2147483647 w 215"/>
              <a:gd name="T65" fmla="*/ 2147483647 h 622"/>
              <a:gd name="T66" fmla="*/ 2147483647 w 215"/>
              <a:gd name="T67" fmla="*/ 2147483647 h 622"/>
              <a:gd name="T68" fmla="*/ 2147483647 w 215"/>
              <a:gd name="T69" fmla="*/ 2147483647 h 622"/>
              <a:gd name="T70" fmla="*/ 2147483647 w 215"/>
              <a:gd name="T71" fmla="*/ 2147483647 h 622"/>
              <a:gd name="T72" fmla="*/ 2147483647 w 215"/>
              <a:gd name="T73" fmla="*/ 2147483647 h 622"/>
              <a:gd name="T74" fmla="*/ 2147483647 w 215"/>
              <a:gd name="T75" fmla="*/ 2147483647 h 622"/>
              <a:gd name="T76" fmla="*/ 2147483647 w 215"/>
              <a:gd name="T77" fmla="*/ 2147483647 h 622"/>
              <a:gd name="T78" fmla="*/ 2147483647 w 215"/>
              <a:gd name="T79" fmla="*/ 2147483647 h 622"/>
              <a:gd name="T80" fmla="*/ 2147483647 w 215"/>
              <a:gd name="T81" fmla="*/ 2147483647 h 622"/>
              <a:gd name="T82" fmla="*/ 2147483647 w 215"/>
              <a:gd name="T83" fmla="*/ 2147483647 h 622"/>
              <a:gd name="T84" fmla="*/ 2147483647 w 215"/>
              <a:gd name="T85" fmla="*/ 2147483647 h 622"/>
              <a:gd name="T86" fmla="*/ 2147483647 w 215"/>
              <a:gd name="T87" fmla="*/ 2147483647 h 622"/>
              <a:gd name="T88" fmla="*/ 2147483647 w 215"/>
              <a:gd name="T89" fmla="*/ 2147483647 h 622"/>
              <a:gd name="T90" fmla="*/ 2147483647 w 215"/>
              <a:gd name="T91" fmla="*/ 2147483647 h 622"/>
              <a:gd name="T92" fmla="*/ 2147483647 w 215"/>
              <a:gd name="T93" fmla="*/ 2147483647 h 622"/>
              <a:gd name="T94" fmla="*/ 2147483647 w 215"/>
              <a:gd name="T95" fmla="*/ 2147483647 h 622"/>
              <a:gd name="T96" fmla="*/ 2147483647 w 215"/>
              <a:gd name="T97" fmla="*/ 2147483647 h 622"/>
              <a:gd name="T98" fmla="*/ 2147483647 w 215"/>
              <a:gd name="T99" fmla="*/ 2147483647 h 622"/>
              <a:gd name="T100" fmla="*/ 2147483647 w 215"/>
              <a:gd name="T101" fmla="*/ 2147483647 h 622"/>
              <a:gd name="T102" fmla="*/ 2147483647 w 215"/>
              <a:gd name="T103" fmla="*/ 2147483647 h 622"/>
              <a:gd name="T104" fmla="*/ 2147483647 w 215"/>
              <a:gd name="T105" fmla="*/ 2147483647 h 622"/>
              <a:gd name="T106" fmla="*/ 2147483647 w 215"/>
              <a:gd name="T107" fmla="*/ 2147483647 h 622"/>
              <a:gd name="T108" fmla="*/ 2147483647 w 215"/>
              <a:gd name="T109" fmla="*/ 2147483647 h 622"/>
              <a:gd name="T110" fmla="*/ 2147483647 w 215"/>
              <a:gd name="T111" fmla="*/ 2147483647 h 622"/>
              <a:gd name="T112" fmla="*/ 2147483647 w 215"/>
              <a:gd name="T113" fmla="*/ 2147483647 h 622"/>
              <a:gd name="T114" fmla="*/ 2147483647 w 215"/>
              <a:gd name="T115" fmla="*/ 2147483647 h 622"/>
              <a:gd name="T116" fmla="*/ 2147483647 w 215"/>
              <a:gd name="T117" fmla="*/ 2147483647 h 622"/>
              <a:gd name="T118" fmla="*/ 2147483647 w 215"/>
              <a:gd name="T119" fmla="*/ 2147483647 h 622"/>
              <a:gd name="T120" fmla="*/ 2147483647 w 215"/>
              <a:gd name="T121" fmla="*/ 0 h 622"/>
              <a:gd name="T122" fmla="*/ 2147483647 w 215"/>
              <a:gd name="T123" fmla="*/ 0 h 6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5" h="622">
                <a:moveTo>
                  <a:pt x="154" y="622"/>
                </a:moveTo>
                <a:lnTo>
                  <a:pt x="154" y="622"/>
                </a:lnTo>
                <a:lnTo>
                  <a:pt x="138" y="622"/>
                </a:lnTo>
                <a:lnTo>
                  <a:pt x="138" y="607"/>
                </a:lnTo>
                <a:lnTo>
                  <a:pt x="138" y="592"/>
                </a:lnTo>
                <a:lnTo>
                  <a:pt x="138" y="576"/>
                </a:lnTo>
                <a:lnTo>
                  <a:pt x="138" y="561"/>
                </a:lnTo>
                <a:lnTo>
                  <a:pt x="123" y="546"/>
                </a:lnTo>
                <a:lnTo>
                  <a:pt x="123" y="531"/>
                </a:lnTo>
                <a:lnTo>
                  <a:pt x="92" y="516"/>
                </a:lnTo>
                <a:lnTo>
                  <a:pt x="77" y="516"/>
                </a:lnTo>
                <a:lnTo>
                  <a:pt x="77" y="501"/>
                </a:lnTo>
                <a:lnTo>
                  <a:pt x="77" y="485"/>
                </a:lnTo>
                <a:lnTo>
                  <a:pt x="62" y="485"/>
                </a:lnTo>
                <a:lnTo>
                  <a:pt x="62" y="470"/>
                </a:lnTo>
                <a:lnTo>
                  <a:pt x="46" y="470"/>
                </a:lnTo>
                <a:lnTo>
                  <a:pt x="46" y="455"/>
                </a:lnTo>
                <a:lnTo>
                  <a:pt x="31" y="455"/>
                </a:lnTo>
                <a:lnTo>
                  <a:pt x="31" y="440"/>
                </a:lnTo>
                <a:lnTo>
                  <a:pt x="16" y="425"/>
                </a:lnTo>
                <a:lnTo>
                  <a:pt x="16" y="410"/>
                </a:lnTo>
                <a:lnTo>
                  <a:pt x="0" y="379"/>
                </a:lnTo>
                <a:lnTo>
                  <a:pt x="16" y="379"/>
                </a:lnTo>
                <a:lnTo>
                  <a:pt x="0" y="364"/>
                </a:lnTo>
                <a:lnTo>
                  <a:pt x="0" y="349"/>
                </a:lnTo>
                <a:lnTo>
                  <a:pt x="16" y="334"/>
                </a:lnTo>
                <a:lnTo>
                  <a:pt x="16" y="318"/>
                </a:lnTo>
                <a:lnTo>
                  <a:pt x="31" y="318"/>
                </a:lnTo>
                <a:lnTo>
                  <a:pt x="31" y="303"/>
                </a:lnTo>
                <a:lnTo>
                  <a:pt x="31" y="288"/>
                </a:lnTo>
                <a:lnTo>
                  <a:pt x="16" y="288"/>
                </a:lnTo>
                <a:lnTo>
                  <a:pt x="16" y="273"/>
                </a:lnTo>
                <a:lnTo>
                  <a:pt x="31" y="273"/>
                </a:lnTo>
                <a:lnTo>
                  <a:pt x="46" y="258"/>
                </a:lnTo>
                <a:lnTo>
                  <a:pt x="62" y="258"/>
                </a:lnTo>
                <a:lnTo>
                  <a:pt x="62" y="243"/>
                </a:lnTo>
                <a:lnTo>
                  <a:pt x="77" y="227"/>
                </a:lnTo>
                <a:lnTo>
                  <a:pt x="92" y="212"/>
                </a:lnTo>
                <a:lnTo>
                  <a:pt x="92" y="197"/>
                </a:lnTo>
                <a:lnTo>
                  <a:pt x="92" y="182"/>
                </a:lnTo>
                <a:lnTo>
                  <a:pt x="92" y="167"/>
                </a:lnTo>
                <a:lnTo>
                  <a:pt x="92" y="152"/>
                </a:lnTo>
                <a:lnTo>
                  <a:pt x="77" y="152"/>
                </a:lnTo>
                <a:lnTo>
                  <a:pt x="62" y="136"/>
                </a:lnTo>
                <a:lnTo>
                  <a:pt x="77" y="121"/>
                </a:lnTo>
                <a:lnTo>
                  <a:pt x="77" y="106"/>
                </a:lnTo>
                <a:lnTo>
                  <a:pt x="92" y="91"/>
                </a:lnTo>
                <a:lnTo>
                  <a:pt x="92" y="106"/>
                </a:lnTo>
                <a:lnTo>
                  <a:pt x="108" y="91"/>
                </a:lnTo>
                <a:lnTo>
                  <a:pt x="123" y="91"/>
                </a:lnTo>
                <a:lnTo>
                  <a:pt x="138" y="91"/>
                </a:lnTo>
                <a:lnTo>
                  <a:pt x="154" y="91"/>
                </a:lnTo>
                <a:lnTo>
                  <a:pt x="154" y="76"/>
                </a:lnTo>
                <a:lnTo>
                  <a:pt x="169" y="76"/>
                </a:lnTo>
                <a:lnTo>
                  <a:pt x="184" y="76"/>
                </a:lnTo>
                <a:lnTo>
                  <a:pt x="184" y="61"/>
                </a:lnTo>
                <a:lnTo>
                  <a:pt x="184" y="45"/>
                </a:lnTo>
                <a:lnTo>
                  <a:pt x="200" y="45"/>
                </a:lnTo>
                <a:lnTo>
                  <a:pt x="200" y="30"/>
                </a:lnTo>
                <a:lnTo>
                  <a:pt x="215" y="15"/>
                </a:lnTo>
                <a:lnTo>
                  <a:pt x="215"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6" name="Freeform 28"/>
          <p:cNvSpPr>
            <a:spLocks/>
          </p:cNvSpPr>
          <p:nvPr/>
        </p:nvSpPr>
        <p:spPr bwMode="auto">
          <a:xfrm>
            <a:off x="8599491" y="1011241"/>
            <a:ext cx="47625" cy="1011237"/>
          </a:xfrm>
          <a:custGeom>
            <a:avLst/>
            <a:gdLst>
              <a:gd name="T0" fmla="*/ 0 w 30"/>
              <a:gd name="T1" fmla="*/ 0 h 637"/>
              <a:gd name="T2" fmla="*/ 0 w 30"/>
              <a:gd name="T3" fmla="*/ 0 h 637"/>
              <a:gd name="T4" fmla="*/ 2147483647 w 30"/>
              <a:gd name="T5" fmla="*/ 0 h 637"/>
              <a:gd name="T6" fmla="*/ 2147483647 w 30"/>
              <a:gd name="T7" fmla="*/ 2147483647 h 637"/>
              <a:gd name="T8" fmla="*/ 2147483647 w 30"/>
              <a:gd name="T9" fmla="*/ 2147483647 h 637"/>
              <a:gd name="T10" fmla="*/ 2147483647 w 30"/>
              <a:gd name="T11" fmla="*/ 2147483647 h 637"/>
              <a:gd name="T12" fmla="*/ 2147483647 w 30"/>
              <a:gd name="T13" fmla="*/ 2147483647 h 637"/>
              <a:gd name="T14" fmla="*/ 2147483647 w 30"/>
              <a:gd name="T15" fmla="*/ 2147483647 h 637"/>
              <a:gd name="T16" fmla="*/ 2147483647 w 30"/>
              <a:gd name="T17" fmla="*/ 2147483647 h 637"/>
              <a:gd name="T18" fmla="*/ 0 w 30"/>
              <a:gd name="T19" fmla="*/ 2147483647 h 637"/>
              <a:gd name="T20" fmla="*/ 0 w 30"/>
              <a:gd name="T21" fmla="*/ 2147483647 h 637"/>
              <a:gd name="T22" fmla="*/ 2147483647 w 30"/>
              <a:gd name="T23" fmla="*/ 2147483647 h 637"/>
              <a:gd name="T24" fmla="*/ 2147483647 w 30"/>
              <a:gd name="T25" fmla="*/ 2147483647 h 637"/>
              <a:gd name="T26" fmla="*/ 2147483647 w 30"/>
              <a:gd name="T27" fmla="*/ 2147483647 h 637"/>
              <a:gd name="T28" fmla="*/ 2147483647 w 30"/>
              <a:gd name="T29" fmla="*/ 2147483647 h 637"/>
              <a:gd name="T30" fmla="*/ 2147483647 w 30"/>
              <a:gd name="T31" fmla="*/ 2147483647 h 637"/>
              <a:gd name="T32" fmla="*/ 2147483647 w 30"/>
              <a:gd name="T33" fmla="*/ 2147483647 h 637"/>
              <a:gd name="T34" fmla="*/ 2147483647 w 30"/>
              <a:gd name="T35" fmla="*/ 2147483647 h 637"/>
              <a:gd name="T36" fmla="*/ 2147483647 w 30"/>
              <a:gd name="T37" fmla="*/ 2147483647 h 637"/>
              <a:gd name="T38" fmla="*/ 2147483647 w 30"/>
              <a:gd name="T39" fmla="*/ 2147483647 h 637"/>
              <a:gd name="T40" fmla="*/ 2147483647 w 30"/>
              <a:gd name="T41" fmla="*/ 2147483647 h 6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637">
                <a:moveTo>
                  <a:pt x="0" y="0"/>
                </a:moveTo>
                <a:lnTo>
                  <a:pt x="0" y="0"/>
                </a:lnTo>
                <a:lnTo>
                  <a:pt x="15" y="0"/>
                </a:lnTo>
                <a:lnTo>
                  <a:pt x="15" y="15"/>
                </a:lnTo>
                <a:lnTo>
                  <a:pt x="15" y="30"/>
                </a:lnTo>
                <a:lnTo>
                  <a:pt x="30" y="45"/>
                </a:lnTo>
                <a:lnTo>
                  <a:pt x="15" y="531"/>
                </a:lnTo>
                <a:lnTo>
                  <a:pt x="15" y="546"/>
                </a:lnTo>
                <a:lnTo>
                  <a:pt x="15" y="561"/>
                </a:lnTo>
                <a:lnTo>
                  <a:pt x="0" y="561"/>
                </a:lnTo>
                <a:lnTo>
                  <a:pt x="0" y="576"/>
                </a:lnTo>
                <a:lnTo>
                  <a:pt x="15" y="576"/>
                </a:lnTo>
                <a:lnTo>
                  <a:pt x="15" y="592"/>
                </a:lnTo>
                <a:lnTo>
                  <a:pt x="15" y="607"/>
                </a:lnTo>
                <a:lnTo>
                  <a:pt x="30" y="607"/>
                </a:lnTo>
                <a:lnTo>
                  <a:pt x="15" y="622"/>
                </a:lnTo>
                <a:lnTo>
                  <a:pt x="30" y="622"/>
                </a:lnTo>
                <a:lnTo>
                  <a:pt x="15" y="622"/>
                </a:lnTo>
                <a:lnTo>
                  <a:pt x="30" y="622"/>
                </a:lnTo>
                <a:lnTo>
                  <a:pt x="15" y="637"/>
                </a:lnTo>
                <a:lnTo>
                  <a:pt x="30" y="637"/>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7" name="Freeform 29"/>
          <p:cNvSpPr>
            <a:spLocks/>
          </p:cNvSpPr>
          <p:nvPr/>
        </p:nvSpPr>
        <p:spPr bwMode="auto">
          <a:xfrm>
            <a:off x="8161341" y="2239966"/>
            <a:ext cx="1876425" cy="504825"/>
          </a:xfrm>
          <a:custGeom>
            <a:avLst/>
            <a:gdLst>
              <a:gd name="T0" fmla="*/ 2147483647 w 1181"/>
              <a:gd name="T1" fmla="*/ 2147483647 h 318"/>
              <a:gd name="T2" fmla="*/ 2147483647 w 1181"/>
              <a:gd name="T3" fmla="*/ 2147483647 h 318"/>
              <a:gd name="T4" fmla="*/ 2147483647 w 1181"/>
              <a:gd name="T5" fmla="*/ 2147483647 h 318"/>
              <a:gd name="T6" fmla="*/ 2147483647 w 1181"/>
              <a:gd name="T7" fmla="*/ 2147483647 h 318"/>
              <a:gd name="T8" fmla="*/ 2147483647 w 1181"/>
              <a:gd name="T9" fmla="*/ 2147483647 h 318"/>
              <a:gd name="T10" fmla="*/ 2147483647 w 1181"/>
              <a:gd name="T11" fmla="*/ 2147483647 h 318"/>
              <a:gd name="T12" fmla="*/ 2147483647 w 1181"/>
              <a:gd name="T13" fmla="*/ 2147483647 h 318"/>
              <a:gd name="T14" fmla="*/ 2147483647 w 1181"/>
              <a:gd name="T15" fmla="*/ 2147483647 h 318"/>
              <a:gd name="T16" fmla="*/ 2147483647 w 1181"/>
              <a:gd name="T17" fmla="*/ 2147483647 h 318"/>
              <a:gd name="T18" fmla="*/ 2147483647 w 1181"/>
              <a:gd name="T19" fmla="*/ 2147483647 h 318"/>
              <a:gd name="T20" fmla="*/ 2147483647 w 1181"/>
              <a:gd name="T21" fmla="*/ 2147483647 h 318"/>
              <a:gd name="T22" fmla="*/ 2147483647 w 1181"/>
              <a:gd name="T23" fmla="*/ 2147483647 h 318"/>
              <a:gd name="T24" fmla="*/ 2147483647 w 1181"/>
              <a:gd name="T25" fmla="*/ 2147483647 h 318"/>
              <a:gd name="T26" fmla="*/ 2147483647 w 1181"/>
              <a:gd name="T27" fmla="*/ 2147483647 h 318"/>
              <a:gd name="T28" fmla="*/ 0 w 1181"/>
              <a:gd name="T29" fmla="*/ 2147483647 h 318"/>
              <a:gd name="T30" fmla="*/ 2147483647 w 1181"/>
              <a:gd name="T31" fmla="*/ 2147483647 h 318"/>
              <a:gd name="T32" fmla="*/ 2147483647 w 1181"/>
              <a:gd name="T33" fmla="*/ 2147483647 h 318"/>
              <a:gd name="T34" fmla="*/ 2147483647 w 1181"/>
              <a:gd name="T35" fmla="*/ 2147483647 h 318"/>
              <a:gd name="T36" fmla="*/ 2147483647 w 1181"/>
              <a:gd name="T37" fmla="*/ 2147483647 h 318"/>
              <a:gd name="T38" fmla="*/ 2147483647 w 1181"/>
              <a:gd name="T39" fmla="*/ 2147483647 h 318"/>
              <a:gd name="T40" fmla="*/ 2147483647 w 1181"/>
              <a:gd name="T41" fmla="*/ 2147483647 h 318"/>
              <a:gd name="T42" fmla="*/ 2147483647 w 1181"/>
              <a:gd name="T43" fmla="*/ 2147483647 h 318"/>
              <a:gd name="T44" fmla="*/ 2147483647 w 1181"/>
              <a:gd name="T45" fmla="*/ 2147483647 h 318"/>
              <a:gd name="T46" fmla="*/ 2147483647 w 1181"/>
              <a:gd name="T47" fmla="*/ 2147483647 h 318"/>
              <a:gd name="T48" fmla="*/ 2147483647 w 1181"/>
              <a:gd name="T49" fmla="*/ 2147483647 h 318"/>
              <a:gd name="T50" fmla="*/ 2147483647 w 1181"/>
              <a:gd name="T51" fmla="*/ 2147483647 h 318"/>
              <a:gd name="T52" fmla="*/ 2147483647 w 1181"/>
              <a:gd name="T53" fmla="*/ 2147483647 h 318"/>
              <a:gd name="T54" fmla="*/ 2147483647 w 1181"/>
              <a:gd name="T55" fmla="*/ 2147483647 h 318"/>
              <a:gd name="T56" fmla="*/ 2147483647 w 1181"/>
              <a:gd name="T57" fmla="*/ 2147483647 h 318"/>
              <a:gd name="T58" fmla="*/ 2147483647 w 1181"/>
              <a:gd name="T59" fmla="*/ 2147483647 h 318"/>
              <a:gd name="T60" fmla="*/ 2147483647 w 1181"/>
              <a:gd name="T61" fmla="*/ 2147483647 h 318"/>
              <a:gd name="T62" fmla="*/ 2147483647 w 1181"/>
              <a:gd name="T63" fmla="*/ 2147483647 h 318"/>
              <a:gd name="T64" fmla="*/ 2147483647 w 1181"/>
              <a:gd name="T65" fmla="*/ 2147483647 h 318"/>
              <a:gd name="T66" fmla="*/ 2147483647 w 1181"/>
              <a:gd name="T67" fmla="*/ 2147483647 h 318"/>
              <a:gd name="T68" fmla="*/ 2147483647 w 1181"/>
              <a:gd name="T69" fmla="*/ 2147483647 h 318"/>
              <a:gd name="T70" fmla="*/ 2147483647 w 1181"/>
              <a:gd name="T71" fmla="*/ 2147483647 h 318"/>
              <a:gd name="T72" fmla="*/ 2147483647 w 1181"/>
              <a:gd name="T73" fmla="*/ 2147483647 h 318"/>
              <a:gd name="T74" fmla="*/ 2147483647 w 1181"/>
              <a:gd name="T75" fmla="*/ 2147483647 h 318"/>
              <a:gd name="T76" fmla="*/ 2147483647 w 1181"/>
              <a:gd name="T77" fmla="*/ 2147483647 h 318"/>
              <a:gd name="T78" fmla="*/ 2147483647 w 1181"/>
              <a:gd name="T79" fmla="*/ 2147483647 h 318"/>
              <a:gd name="T80" fmla="*/ 2147483647 w 1181"/>
              <a:gd name="T81" fmla="*/ 2147483647 h 318"/>
              <a:gd name="T82" fmla="*/ 2147483647 w 1181"/>
              <a:gd name="T83" fmla="*/ 2147483647 h 318"/>
              <a:gd name="T84" fmla="*/ 2147483647 w 1181"/>
              <a:gd name="T85" fmla="*/ 2147483647 h 318"/>
              <a:gd name="T86" fmla="*/ 2147483647 w 1181"/>
              <a:gd name="T87" fmla="*/ 2147483647 h 318"/>
              <a:gd name="T88" fmla="*/ 2147483647 w 1181"/>
              <a:gd name="T89" fmla="*/ 2147483647 h 318"/>
              <a:gd name="T90" fmla="*/ 2147483647 w 1181"/>
              <a:gd name="T91" fmla="*/ 2147483647 h 318"/>
              <a:gd name="T92" fmla="*/ 2147483647 w 1181"/>
              <a:gd name="T93" fmla="*/ 2147483647 h 318"/>
              <a:gd name="T94" fmla="*/ 2147483647 w 1181"/>
              <a:gd name="T95" fmla="*/ 2147483647 h 318"/>
              <a:gd name="T96" fmla="*/ 2147483647 w 1181"/>
              <a:gd name="T97" fmla="*/ 0 h 318"/>
              <a:gd name="T98" fmla="*/ 2147483647 w 1181"/>
              <a:gd name="T99" fmla="*/ 0 h 3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81" h="318">
                <a:moveTo>
                  <a:pt x="1181" y="121"/>
                </a:moveTo>
                <a:lnTo>
                  <a:pt x="1119" y="167"/>
                </a:lnTo>
                <a:lnTo>
                  <a:pt x="1104" y="182"/>
                </a:lnTo>
                <a:lnTo>
                  <a:pt x="1073" y="197"/>
                </a:lnTo>
                <a:lnTo>
                  <a:pt x="1058" y="197"/>
                </a:lnTo>
                <a:lnTo>
                  <a:pt x="1058" y="212"/>
                </a:lnTo>
                <a:lnTo>
                  <a:pt x="1043" y="227"/>
                </a:lnTo>
                <a:lnTo>
                  <a:pt x="1043" y="242"/>
                </a:lnTo>
                <a:lnTo>
                  <a:pt x="1027" y="242"/>
                </a:lnTo>
                <a:lnTo>
                  <a:pt x="1012" y="258"/>
                </a:lnTo>
                <a:lnTo>
                  <a:pt x="1012" y="242"/>
                </a:lnTo>
                <a:lnTo>
                  <a:pt x="1012" y="258"/>
                </a:lnTo>
                <a:lnTo>
                  <a:pt x="997" y="258"/>
                </a:lnTo>
                <a:lnTo>
                  <a:pt x="997" y="273"/>
                </a:lnTo>
                <a:lnTo>
                  <a:pt x="966" y="273"/>
                </a:lnTo>
                <a:lnTo>
                  <a:pt x="951" y="288"/>
                </a:lnTo>
                <a:lnTo>
                  <a:pt x="935" y="288"/>
                </a:lnTo>
                <a:lnTo>
                  <a:pt x="920" y="288"/>
                </a:lnTo>
                <a:lnTo>
                  <a:pt x="905" y="303"/>
                </a:lnTo>
                <a:lnTo>
                  <a:pt x="813" y="303"/>
                </a:lnTo>
                <a:lnTo>
                  <a:pt x="736" y="303"/>
                </a:lnTo>
                <a:lnTo>
                  <a:pt x="659" y="288"/>
                </a:lnTo>
                <a:lnTo>
                  <a:pt x="629" y="303"/>
                </a:lnTo>
                <a:lnTo>
                  <a:pt x="567" y="288"/>
                </a:lnTo>
                <a:lnTo>
                  <a:pt x="460" y="288"/>
                </a:lnTo>
                <a:lnTo>
                  <a:pt x="444" y="288"/>
                </a:lnTo>
                <a:lnTo>
                  <a:pt x="245" y="288"/>
                </a:lnTo>
                <a:lnTo>
                  <a:pt x="214" y="288"/>
                </a:lnTo>
                <a:lnTo>
                  <a:pt x="214" y="318"/>
                </a:lnTo>
                <a:lnTo>
                  <a:pt x="0" y="318"/>
                </a:lnTo>
                <a:lnTo>
                  <a:pt x="0" y="288"/>
                </a:lnTo>
                <a:lnTo>
                  <a:pt x="15" y="288"/>
                </a:lnTo>
                <a:lnTo>
                  <a:pt x="15" y="303"/>
                </a:lnTo>
                <a:lnTo>
                  <a:pt x="30" y="303"/>
                </a:lnTo>
                <a:lnTo>
                  <a:pt x="30" y="288"/>
                </a:lnTo>
                <a:lnTo>
                  <a:pt x="46" y="288"/>
                </a:lnTo>
                <a:lnTo>
                  <a:pt x="30" y="273"/>
                </a:lnTo>
                <a:lnTo>
                  <a:pt x="46" y="273"/>
                </a:lnTo>
                <a:lnTo>
                  <a:pt x="46" y="258"/>
                </a:lnTo>
                <a:lnTo>
                  <a:pt x="30" y="258"/>
                </a:lnTo>
                <a:lnTo>
                  <a:pt x="46" y="258"/>
                </a:lnTo>
                <a:lnTo>
                  <a:pt x="46" y="227"/>
                </a:lnTo>
                <a:lnTo>
                  <a:pt x="30" y="212"/>
                </a:lnTo>
                <a:lnTo>
                  <a:pt x="46" y="197"/>
                </a:lnTo>
                <a:lnTo>
                  <a:pt x="46" y="182"/>
                </a:lnTo>
                <a:lnTo>
                  <a:pt x="61" y="182"/>
                </a:lnTo>
                <a:lnTo>
                  <a:pt x="76" y="182"/>
                </a:lnTo>
                <a:lnTo>
                  <a:pt x="92" y="182"/>
                </a:lnTo>
                <a:lnTo>
                  <a:pt x="107" y="197"/>
                </a:lnTo>
                <a:lnTo>
                  <a:pt x="122" y="197"/>
                </a:lnTo>
                <a:lnTo>
                  <a:pt x="138" y="212"/>
                </a:lnTo>
                <a:lnTo>
                  <a:pt x="153" y="212"/>
                </a:lnTo>
                <a:lnTo>
                  <a:pt x="153" y="197"/>
                </a:lnTo>
                <a:lnTo>
                  <a:pt x="153" y="182"/>
                </a:lnTo>
                <a:lnTo>
                  <a:pt x="138" y="167"/>
                </a:lnTo>
                <a:lnTo>
                  <a:pt x="153" y="151"/>
                </a:lnTo>
                <a:lnTo>
                  <a:pt x="153" y="136"/>
                </a:lnTo>
                <a:lnTo>
                  <a:pt x="168" y="136"/>
                </a:lnTo>
                <a:lnTo>
                  <a:pt x="184" y="136"/>
                </a:lnTo>
                <a:lnTo>
                  <a:pt x="214" y="121"/>
                </a:lnTo>
                <a:lnTo>
                  <a:pt x="199" y="106"/>
                </a:lnTo>
                <a:lnTo>
                  <a:pt x="199" y="91"/>
                </a:lnTo>
                <a:lnTo>
                  <a:pt x="199" y="76"/>
                </a:lnTo>
                <a:lnTo>
                  <a:pt x="214" y="76"/>
                </a:lnTo>
                <a:lnTo>
                  <a:pt x="214" y="60"/>
                </a:lnTo>
                <a:lnTo>
                  <a:pt x="230" y="60"/>
                </a:lnTo>
                <a:lnTo>
                  <a:pt x="230" y="76"/>
                </a:lnTo>
                <a:lnTo>
                  <a:pt x="230" y="60"/>
                </a:lnTo>
                <a:lnTo>
                  <a:pt x="245" y="60"/>
                </a:lnTo>
                <a:lnTo>
                  <a:pt x="230" y="45"/>
                </a:lnTo>
                <a:lnTo>
                  <a:pt x="245" y="30"/>
                </a:lnTo>
                <a:lnTo>
                  <a:pt x="245" y="45"/>
                </a:lnTo>
                <a:lnTo>
                  <a:pt x="276" y="45"/>
                </a:lnTo>
                <a:lnTo>
                  <a:pt x="276" y="60"/>
                </a:lnTo>
                <a:lnTo>
                  <a:pt x="291" y="60"/>
                </a:lnTo>
                <a:lnTo>
                  <a:pt x="291" y="45"/>
                </a:lnTo>
                <a:lnTo>
                  <a:pt x="276" y="45"/>
                </a:lnTo>
                <a:lnTo>
                  <a:pt x="291" y="30"/>
                </a:lnTo>
                <a:lnTo>
                  <a:pt x="306" y="45"/>
                </a:lnTo>
                <a:lnTo>
                  <a:pt x="306" y="30"/>
                </a:lnTo>
                <a:lnTo>
                  <a:pt x="322" y="30"/>
                </a:lnTo>
                <a:lnTo>
                  <a:pt x="352" y="60"/>
                </a:lnTo>
                <a:lnTo>
                  <a:pt x="368" y="60"/>
                </a:lnTo>
                <a:lnTo>
                  <a:pt x="368" y="45"/>
                </a:lnTo>
                <a:lnTo>
                  <a:pt x="383" y="45"/>
                </a:lnTo>
                <a:lnTo>
                  <a:pt x="383" y="30"/>
                </a:lnTo>
                <a:lnTo>
                  <a:pt x="398" y="30"/>
                </a:lnTo>
                <a:lnTo>
                  <a:pt x="414" y="30"/>
                </a:lnTo>
                <a:lnTo>
                  <a:pt x="429" y="45"/>
                </a:lnTo>
                <a:lnTo>
                  <a:pt x="444" y="45"/>
                </a:lnTo>
                <a:lnTo>
                  <a:pt x="429" y="45"/>
                </a:lnTo>
                <a:lnTo>
                  <a:pt x="444" y="60"/>
                </a:lnTo>
                <a:lnTo>
                  <a:pt x="444" y="45"/>
                </a:lnTo>
                <a:lnTo>
                  <a:pt x="460" y="45"/>
                </a:lnTo>
                <a:lnTo>
                  <a:pt x="460" y="30"/>
                </a:lnTo>
                <a:lnTo>
                  <a:pt x="460" y="15"/>
                </a:lnTo>
                <a:lnTo>
                  <a:pt x="475" y="15"/>
                </a:lnTo>
                <a:lnTo>
                  <a:pt x="475" y="0"/>
                </a:lnTo>
                <a:lnTo>
                  <a:pt x="460" y="0"/>
                </a:lnTo>
                <a:lnTo>
                  <a:pt x="475" y="0"/>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8" name="Freeform 30"/>
          <p:cNvSpPr>
            <a:spLocks/>
          </p:cNvSpPr>
          <p:nvPr/>
        </p:nvSpPr>
        <p:spPr bwMode="auto">
          <a:xfrm>
            <a:off x="8915403" y="1901828"/>
            <a:ext cx="1122363" cy="530225"/>
          </a:xfrm>
          <a:custGeom>
            <a:avLst/>
            <a:gdLst>
              <a:gd name="T0" fmla="*/ 0 w 706"/>
              <a:gd name="T1" fmla="*/ 2147483647 h 334"/>
              <a:gd name="T2" fmla="*/ 0 w 706"/>
              <a:gd name="T3" fmla="*/ 2147483647 h 334"/>
              <a:gd name="T4" fmla="*/ 2147483647 w 706"/>
              <a:gd name="T5" fmla="*/ 2147483647 h 334"/>
              <a:gd name="T6" fmla="*/ 2147483647 w 706"/>
              <a:gd name="T7" fmla="*/ 2147483647 h 334"/>
              <a:gd name="T8" fmla="*/ 2147483647 w 706"/>
              <a:gd name="T9" fmla="*/ 2147483647 h 334"/>
              <a:gd name="T10" fmla="*/ 2147483647 w 706"/>
              <a:gd name="T11" fmla="*/ 2147483647 h 334"/>
              <a:gd name="T12" fmla="*/ 2147483647 w 706"/>
              <a:gd name="T13" fmla="*/ 2147483647 h 334"/>
              <a:gd name="T14" fmla="*/ 2147483647 w 706"/>
              <a:gd name="T15" fmla="*/ 2147483647 h 334"/>
              <a:gd name="T16" fmla="*/ 2147483647 w 706"/>
              <a:gd name="T17" fmla="*/ 2147483647 h 334"/>
              <a:gd name="T18" fmla="*/ 2147483647 w 706"/>
              <a:gd name="T19" fmla="*/ 2147483647 h 334"/>
              <a:gd name="T20" fmla="*/ 2147483647 w 706"/>
              <a:gd name="T21" fmla="*/ 2147483647 h 334"/>
              <a:gd name="T22" fmla="*/ 2147483647 w 706"/>
              <a:gd name="T23" fmla="*/ 2147483647 h 334"/>
              <a:gd name="T24" fmla="*/ 2147483647 w 706"/>
              <a:gd name="T25" fmla="*/ 2147483647 h 334"/>
              <a:gd name="T26" fmla="*/ 2147483647 w 706"/>
              <a:gd name="T27" fmla="*/ 2147483647 h 334"/>
              <a:gd name="T28" fmla="*/ 2147483647 w 706"/>
              <a:gd name="T29" fmla="*/ 2147483647 h 334"/>
              <a:gd name="T30" fmla="*/ 2147483647 w 706"/>
              <a:gd name="T31" fmla="*/ 2147483647 h 334"/>
              <a:gd name="T32" fmla="*/ 2147483647 w 706"/>
              <a:gd name="T33" fmla="*/ 2147483647 h 334"/>
              <a:gd name="T34" fmla="*/ 2147483647 w 706"/>
              <a:gd name="T35" fmla="*/ 0 h 334"/>
              <a:gd name="T36" fmla="*/ 2147483647 w 706"/>
              <a:gd name="T37" fmla="*/ 2147483647 h 334"/>
              <a:gd name="T38" fmla="*/ 2147483647 w 706"/>
              <a:gd name="T39" fmla="*/ 2147483647 h 334"/>
              <a:gd name="T40" fmla="*/ 2147483647 w 706"/>
              <a:gd name="T41" fmla="*/ 2147483647 h 334"/>
              <a:gd name="T42" fmla="*/ 2147483647 w 706"/>
              <a:gd name="T43" fmla="*/ 2147483647 h 334"/>
              <a:gd name="T44" fmla="*/ 2147483647 w 706"/>
              <a:gd name="T45" fmla="*/ 2147483647 h 334"/>
              <a:gd name="T46" fmla="*/ 2147483647 w 706"/>
              <a:gd name="T47" fmla="*/ 2147483647 h 334"/>
              <a:gd name="T48" fmla="*/ 2147483647 w 706"/>
              <a:gd name="T49" fmla="*/ 2147483647 h 334"/>
              <a:gd name="T50" fmla="*/ 2147483647 w 706"/>
              <a:gd name="T51" fmla="*/ 2147483647 h 334"/>
              <a:gd name="T52" fmla="*/ 2147483647 w 706"/>
              <a:gd name="T53" fmla="*/ 2147483647 h 334"/>
              <a:gd name="T54" fmla="*/ 2147483647 w 706"/>
              <a:gd name="T55" fmla="*/ 2147483647 h 334"/>
              <a:gd name="T56" fmla="*/ 2147483647 w 706"/>
              <a:gd name="T57" fmla="*/ 2147483647 h 334"/>
              <a:gd name="T58" fmla="*/ 2147483647 w 706"/>
              <a:gd name="T59" fmla="*/ 2147483647 h 334"/>
              <a:gd name="T60" fmla="*/ 2147483647 w 706"/>
              <a:gd name="T61" fmla="*/ 2147483647 h 334"/>
              <a:gd name="T62" fmla="*/ 2147483647 w 706"/>
              <a:gd name="T63" fmla="*/ 2147483647 h 334"/>
              <a:gd name="T64" fmla="*/ 2147483647 w 706"/>
              <a:gd name="T65" fmla="*/ 2147483647 h 334"/>
              <a:gd name="T66" fmla="*/ 2147483647 w 706"/>
              <a:gd name="T67" fmla="*/ 2147483647 h 334"/>
              <a:gd name="T68" fmla="*/ 2147483647 w 706"/>
              <a:gd name="T69" fmla="*/ 2147483647 h 334"/>
              <a:gd name="T70" fmla="*/ 2147483647 w 706"/>
              <a:gd name="T71" fmla="*/ 2147483647 h 334"/>
              <a:gd name="T72" fmla="*/ 2147483647 w 706"/>
              <a:gd name="T73" fmla="*/ 2147483647 h 334"/>
              <a:gd name="T74" fmla="*/ 2147483647 w 706"/>
              <a:gd name="T75" fmla="*/ 2147483647 h 334"/>
              <a:gd name="T76" fmla="*/ 2147483647 w 706"/>
              <a:gd name="T77" fmla="*/ 2147483647 h 334"/>
              <a:gd name="T78" fmla="*/ 2147483647 w 706"/>
              <a:gd name="T79" fmla="*/ 2147483647 h 334"/>
              <a:gd name="T80" fmla="*/ 2147483647 w 706"/>
              <a:gd name="T81" fmla="*/ 2147483647 h 334"/>
              <a:gd name="T82" fmla="*/ 2147483647 w 706"/>
              <a:gd name="T83" fmla="*/ 2147483647 h 334"/>
              <a:gd name="T84" fmla="*/ 2147483647 w 706"/>
              <a:gd name="T85" fmla="*/ 2147483647 h 334"/>
              <a:gd name="T86" fmla="*/ 2147483647 w 706"/>
              <a:gd name="T87" fmla="*/ 2147483647 h 334"/>
              <a:gd name="T88" fmla="*/ 2147483647 w 706"/>
              <a:gd name="T89" fmla="*/ 2147483647 h 3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06" h="334">
                <a:moveTo>
                  <a:pt x="0" y="213"/>
                </a:moveTo>
                <a:lnTo>
                  <a:pt x="0" y="213"/>
                </a:lnTo>
                <a:lnTo>
                  <a:pt x="15" y="213"/>
                </a:lnTo>
                <a:lnTo>
                  <a:pt x="0" y="197"/>
                </a:lnTo>
                <a:lnTo>
                  <a:pt x="15" y="197"/>
                </a:lnTo>
                <a:lnTo>
                  <a:pt x="15" y="213"/>
                </a:lnTo>
                <a:lnTo>
                  <a:pt x="31" y="228"/>
                </a:lnTo>
                <a:lnTo>
                  <a:pt x="46" y="228"/>
                </a:lnTo>
                <a:lnTo>
                  <a:pt x="61" y="243"/>
                </a:lnTo>
                <a:lnTo>
                  <a:pt x="77" y="228"/>
                </a:lnTo>
                <a:lnTo>
                  <a:pt x="77" y="213"/>
                </a:lnTo>
                <a:lnTo>
                  <a:pt x="77" y="197"/>
                </a:lnTo>
                <a:lnTo>
                  <a:pt x="92" y="182"/>
                </a:lnTo>
                <a:lnTo>
                  <a:pt x="108" y="182"/>
                </a:lnTo>
                <a:lnTo>
                  <a:pt x="123" y="182"/>
                </a:lnTo>
                <a:lnTo>
                  <a:pt x="123" y="167"/>
                </a:lnTo>
                <a:lnTo>
                  <a:pt x="123" y="152"/>
                </a:lnTo>
                <a:lnTo>
                  <a:pt x="138" y="137"/>
                </a:lnTo>
                <a:lnTo>
                  <a:pt x="154" y="137"/>
                </a:lnTo>
                <a:lnTo>
                  <a:pt x="154" y="122"/>
                </a:lnTo>
                <a:lnTo>
                  <a:pt x="154" y="106"/>
                </a:lnTo>
                <a:lnTo>
                  <a:pt x="154" y="91"/>
                </a:lnTo>
                <a:lnTo>
                  <a:pt x="169" y="91"/>
                </a:lnTo>
                <a:lnTo>
                  <a:pt x="184" y="91"/>
                </a:lnTo>
                <a:lnTo>
                  <a:pt x="200" y="91"/>
                </a:lnTo>
                <a:lnTo>
                  <a:pt x="230" y="76"/>
                </a:lnTo>
                <a:lnTo>
                  <a:pt x="246" y="76"/>
                </a:lnTo>
                <a:lnTo>
                  <a:pt x="261" y="76"/>
                </a:lnTo>
                <a:lnTo>
                  <a:pt x="246" y="76"/>
                </a:lnTo>
                <a:lnTo>
                  <a:pt x="261" y="61"/>
                </a:lnTo>
                <a:lnTo>
                  <a:pt x="246" y="61"/>
                </a:lnTo>
                <a:lnTo>
                  <a:pt x="246" y="46"/>
                </a:lnTo>
                <a:lnTo>
                  <a:pt x="246" y="31"/>
                </a:lnTo>
                <a:lnTo>
                  <a:pt x="246" y="15"/>
                </a:lnTo>
                <a:lnTo>
                  <a:pt x="261" y="15"/>
                </a:lnTo>
                <a:lnTo>
                  <a:pt x="261" y="0"/>
                </a:lnTo>
                <a:lnTo>
                  <a:pt x="276" y="0"/>
                </a:lnTo>
                <a:lnTo>
                  <a:pt x="276" y="15"/>
                </a:lnTo>
                <a:lnTo>
                  <a:pt x="292" y="15"/>
                </a:lnTo>
                <a:lnTo>
                  <a:pt x="307" y="15"/>
                </a:lnTo>
                <a:lnTo>
                  <a:pt x="322" y="31"/>
                </a:lnTo>
                <a:lnTo>
                  <a:pt x="338" y="31"/>
                </a:lnTo>
                <a:lnTo>
                  <a:pt x="338" y="46"/>
                </a:lnTo>
                <a:lnTo>
                  <a:pt x="353" y="61"/>
                </a:lnTo>
                <a:lnTo>
                  <a:pt x="353" y="76"/>
                </a:lnTo>
                <a:lnTo>
                  <a:pt x="368" y="76"/>
                </a:lnTo>
                <a:lnTo>
                  <a:pt x="384" y="76"/>
                </a:lnTo>
                <a:lnTo>
                  <a:pt x="399" y="91"/>
                </a:lnTo>
                <a:lnTo>
                  <a:pt x="414" y="91"/>
                </a:lnTo>
                <a:lnTo>
                  <a:pt x="414" y="106"/>
                </a:lnTo>
                <a:lnTo>
                  <a:pt x="430" y="106"/>
                </a:lnTo>
                <a:lnTo>
                  <a:pt x="445" y="106"/>
                </a:lnTo>
                <a:lnTo>
                  <a:pt x="460" y="91"/>
                </a:lnTo>
                <a:lnTo>
                  <a:pt x="476" y="106"/>
                </a:lnTo>
                <a:lnTo>
                  <a:pt x="491" y="106"/>
                </a:lnTo>
                <a:lnTo>
                  <a:pt x="491" y="122"/>
                </a:lnTo>
                <a:lnTo>
                  <a:pt x="506" y="106"/>
                </a:lnTo>
                <a:lnTo>
                  <a:pt x="522" y="106"/>
                </a:lnTo>
                <a:lnTo>
                  <a:pt x="537" y="91"/>
                </a:lnTo>
                <a:lnTo>
                  <a:pt x="552" y="91"/>
                </a:lnTo>
                <a:lnTo>
                  <a:pt x="568" y="91"/>
                </a:lnTo>
                <a:lnTo>
                  <a:pt x="568" y="106"/>
                </a:lnTo>
                <a:lnTo>
                  <a:pt x="568" y="122"/>
                </a:lnTo>
                <a:lnTo>
                  <a:pt x="583" y="122"/>
                </a:lnTo>
                <a:lnTo>
                  <a:pt x="598" y="137"/>
                </a:lnTo>
                <a:lnTo>
                  <a:pt x="614" y="152"/>
                </a:lnTo>
                <a:lnTo>
                  <a:pt x="598" y="167"/>
                </a:lnTo>
                <a:lnTo>
                  <a:pt x="614" y="167"/>
                </a:lnTo>
                <a:lnTo>
                  <a:pt x="614" y="182"/>
                </a:lnTo>
                <a:lnTo>
                  <a:pt x="598" y="182"/>
                </a:lnTo>
                <a:lnTo>
                  <a:pt x="598" y="197"/>
                </a:lnTo>
                <a:lnTo>
                  <a:pt x="598" y="213"/>
                </a:lnTo>
                <a:lnTo>
                  <a:pt x="614" y="213"/>
                </a:lnTo>
                <a:lnTo>
                  <a:pt x="614" y="228"/>
                </a:lnTo>
                <a:lnTo>
                  <a:pt x="614" y="243"/>
                </a:lnTo>
                <a:lnTo>
                  <a:pt x="629" y="243"/>
                </a:lnTo>
                <a:lnTo>
                  <a:pt x="614" y="243"/>
                </a:lnTo>
                <a:lnTo>
                  <a:pt x="629" y="258"/>
                </a:lnTo>
                <a:lnTo>
                  <a:pt x="629" y="273"/>
                </a:lnTo>
                <a:lnTo>
                  <a:pt x="644" y="273"/>
                </a:lnTo>
                <a:lnTo>
                  <a:pt x="644" y="289"/>
                </a:lnTo>
                <a:lnTo>
                  <a:pt x="660" y="289"/>
                </a:lnTo>
                <a:lnTo>
                  <a:pt x="660" y="304"/>
                </a:lnTo>
                <a:lnTo>
                  <a:pt x="675" y="304"/>
                </a:lnTo>
                <a:lnTo>
                  <a:pt x="675" y="319"/>
                </a:lnTo>
                <a:lnTo>
                  <a:pt x="690" y="319"/>
                </a:lnTo>
                <a:lnTo>
                  <a:pt x="690" y="334"/>
                </a:lnTo>
                <a:lnTo>
                  <a:pt x="690" y="319"/>
                </a:lnTo>
                <a:lnTo>
                  <a:pt x="706" y="334"/>
                </a:lnTo>
                <a:lnTo>
                  <a:pt x="706" y="319"/>
                </a:lnTo>
                <a:lnTo>
                  <a:pt x="706" y="334"/>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9" name="Freeform 31"/>
          <p:cNvSpPr>
            <a:spLocks/>
          </p:cNvSpPr>
          <p:nvPr/>
        </p:nvSpPr>
        <p:spPr bwMode="auto">
          <a:xfrm>
            <a:off x="8113716" y="2720978"/>
            <a:ext cx="45719" cy="45719"/>
          </a:xfrm>
          <a:custGeom>
            <a:avLst/>
            <a:gdLst>
              <a:gd name="T0" fmla="*/ 2147483647 w 15"/>
              <a:gd name="T1" fmla="*/ 2147483647 h 15"/>
              <a:gd name="T2" fmla="*/ 2147483647 w 15"/>
              <a:gd name="T3" fmla="*/ 2147483647 h 15"/>
              <a:gd name="T4" fmla="*/ 0 w 15"/>
              <a:gd name="T5" fmla="*/ 0 h 15"/>
              <a:gd name="T6" fmla="*/ 2147483647 w 15"/>
              <a:gd name="T7" fmla="*/ 0 h 15"/>
              <a:gd name="T8" fmla="*/ 2147483647 w 15"/>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5">
                <a:moveTo>
                  <a:pt x="15" y="15"/>
                </a:moveTo>
                <a:lnTo>
                  <a:pt x="15" y="15"/>
                </a:lnTo>
                <a:lnTo>
                  <a:pt x="0" y="0"/>
                </a:lnTo>
                <a:lnTo>
                  <a:pt x="15" y="0"/>
                </a:lnTo>
                <a:lnTo>
                  <a:pt x="15"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0" name="Freeform 32"/>
          <p:cNvSpPr>
            <a:spLocks/>
          </p:cNvSpPr>
          <p:nvPr/>
        </p:nvSpPr>
        <p:spPr bwMode="auto">
          <a:xfrm>
            <a:off x="7600953" y="3251200"/>
            <a:ext cx="900113" cy="1373188"/>
          </a:xfrm>
          <a:custGeom>
            <a:avLst/>
            <a:gdLst>
              <a:gd name="T0" fmla="*/ 2147483647 w 567"/>
              <a:gd name="T1" fmla="*/ 2147483647 h 865"/>
              <a:gd name="T2" fmla="*/ 2147483647 w 567"/>
              <a:gd name="T3" fmla="*/ 2147483647 h 865"/>
              <a:gd name="T4" fmla="*/ 2147483647 w 567"/>
              <a:gd name="T5" fmla="*/ 2147483647 h 865"/>
              <a:gd name="T6" fmla="*/ 2147483647 w 567"/>
              <a:gd name="T7" fmla="*/ 2147483647 h 865"/>
              <a:gd name="T8" fmla="*/ 2147483647 w 567"/>
              <a:gd name="T9" fmla="*/ 2147483647 h 865"/>
              <a:gd name="T10" fmla="*/ 2147483647 w 567"/>
              <a:gd name="T11" fmla="*/ 2147483647 h 865"/>
              <a:gd name="T12" fmla="*/ 2147483647 w 567"/>
              <a:gd name="T13" fmla="*/ 2147483647 h 865"/>
              <a:gd name="T14" fmla="*/ 2147483647 w 567"/>
              <a:gd name="T15" fmla="*/ 2147483647 h 865"/>
              <a:gd name="T16" fmla="*/ 2147483647 w 567"/>
              <a:gd name="T17" fmla="*/ 2147483647 h 865"/>
              <a:gd name="T18" fmla="*/ 2147483647 w 567"/>
              <a:gd name="T19" fmla="*/ 2147483647 h 865"/>
              <a:gd name="T20" fmla="*/ 2147483647 w 567"/>
              <a:gd name="T21" fmla="*/ 2147483647 h 865"/>
              <a:gd name="T22" fmla="*/ 2147483647 w 567"/>
              <a:gd name="T23" fmla="*/ 2147483647 h 865"/>
              <a:gd name="T24" fmla="*/ 2147483647 w 567"/>
              <a:gd name="T25" fmla="*/ 2147483647 h 865"/>
              <a:gd name="T26" fmla="*/ 2147483647 w 567"/>
              <a:gd name="T27" fmla="*/ 2147483647 h 865"/>
              <a:gd name="T28" fmla="*/ 2147483647 w 567"/>
              <a:gd name="T29" fmla="*/ 2147483647 h 865"/>
              <a:gd name="T30" fmla="*/ 2147483647 w 567"/>
              <a:gd name="T31" fmla="*/ 2147483647 h 865"/>
              <a:gd name="T32" fmla="*/ 2147483647 w 567"/>
              <a:gd name="T33" fmla="*/ 2147483647 h 865"/>
              <a:gd name="T34" fmla="*/ 2147483647 w 567"/>
              <a:gd name="T35" fmla="*/ 2147483647 h 865"/>
              <a:gd name="T36" fmla="*/ 2147483647 w 567"/>
              <a:gd name="T37" fmla="*/ 2147483647 h 865"/>
              <a:gd name="T38" fmla="*/ 0 w 567"/>
              <a:gd name="T39" fmla="*/ 2147483647 h 865"/>
              <a:gd name="T40" fmla="*/ 2147483647 w 567"/>
              <a:gd name="T41" fmla="*/ 2147483647 h 865"/>
              <a:gd name="T42" fmla="*/ 2147483647 w 567"/>
              <a:gd name="T43" fmla="*/ 2147483647 h 865"/>
              <a:gd name="T44" fmla="*/ 2147483647 w 567"/>
              <a:gd name="T45" fmla="*/ 2147483647 h 865"/>
              <a:gd name="T46" fmla="*/ 2147483647 w 567"/>
              <a:gd name="T47" fmla="*/ 2147483647 h 865"/>
              <a:gd name="T48" fmla="*/ 2147483647 w 567"/>
              <a:gd name="T49" fmla="*/ 2147483647 h 865"/>
              <a:gd name="T50" fmla="*/ 2147483647 w 567"/>
              <a:gd name="T51" fmla="*/ 2147483647 h 865"/>
              <a:gd name="T52" fmla="*/ 2147483647 w 567"/>
              <a:gd name="T53" fmla="*/ 2147483647 h 865"/>
              <a:gd name="T54" fmla="*/ 2147483647 w 567"/>
              <a:gd name="T55" fmla="*/ 2147483647 h 865"/>
              <a:gd name="T56" fmla="*/ 2147483647 w 567"/>
              <a:gd name="T57" fmla="*/ 2147483647 h 865"/>
              <a:gd name="T58" fmla="*/ 2147483647 w 567"/>
              <a:gd name="T59" fmla="*/ 2147483647 h 865"/>
              <a:gd name="T60" fmla="*/ 2147483647 w 567"/>
              <a:gd name="T61" fmla="*/ 2147483647 h 865"/>
              <a:gd name="T62" fmla="*/ 2147483647 w 567"/>
              <a:gd name="T63" fmla="*/ 2147483647 h 865"/>
              <a:gd name="T64" fmla="*/ 2147483647 w 567"/>
              <a:gd name="T65" fmla="*/ 2147483647 h 865"/>
              <a:gd name="T66" fmla="*/ 2147483647 w 567"/>
              <a:gd name="T67" fmla="*/ 2147483647 h 865"/>
              <a:gd name="T68" fmla="*/ 2147483647 w 567"/>
              <a:gd name="T69" fmla="*/ 2147483647 h 865"/>
              <a:gd name="T70" fmla="*/ 2147483647 w 567"/>
              <a:gd name="T71" fmla="*/ 2147483647 h 865"/>
              <a:gd name="T72" fmla="*/ 2147483647 w 567"/>
              <a:gd name="T73" fmla="*/ 2147483647 h 865"/>
              <a:gd name="T74" fmla="*/ 2147483647 w 567"/>
              <a:gd name="T75" fmla="*/ 2147483647 h 865"/>
              <a:gd name="T76" fmla="*/ 2147483647 w 567"/>
              <a:gd name="T77" fmla="*/ 2147483647 h 865"/>
              <a:gd name="T78" fmla="*/ 2147483647 w 567"/>
              <a:gd name="T79" fmla="*/ 2147483647 h 865"/>
              <a:gd name="T80" fmla="*/ 2147483647 w 567"/>
              <a:gd name="T81" fmla="*/ 2147483647 h 865"/>
              <a:gd name="T82" fmla="*/ 2147483647 w 567"/>
              <a:gd name="T83" fmla="*/ 2147483647 h 865"/>
              <a:gd name="T84" fmla="*/ 2147483647 w 567"/>
              <a:gd name="T85" fmla="*/ 2147483647 h 865"/>
              <a:gd name="T86" fmla="*/ 2147483647 w 567"/>
              <a:gd name="T87" fmla="*/ 2147483647 h 865"/>
              <a:gd name="T88" fmla="*/ 2147483647 w 567"/>
              <a:gd name="T89" fmla="*/ 2147483647 h 865"/>
              <a:gd name="T90" fmla="*/ 2147483647 w 567"/>
              <a:gd name="T91" fmla="*/ 2147483647 h 865"/>
              <a:gd name="T92" fmla="*/ 2147483647 w 567"/>
              <a:gd name="T93" fmla="*/ 2147483647 h 865"/>
              <a:gd name="T94" fmla="*/ 2147483647 w 567"/>
              <a:gd name="T95" fmla="*/ 2147483647 h 865"/>
              <a:gd name="T96" fmla="*/ 2147483647 w 567"/>
              <a:gd name="T97" fmla="*/ 2147483647 h 865"/>
              <a:gd name="T98" fmla="*/ 2147483647 w 567"/>
              <a:gd name="T99" fmla="*/ 2147483647 h 8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7" h="865">
                <a:moveTo>
                  <a:pt x="567" y="0"/>
                </a:moveTo>
                <a:lnTo>
                  <a:pt x="537" y="212"/>
                </a:lnTo>
                <a:lnTo>
                  <a:pt x="506" y="561"/>
                </a:lnTo>
                <a:lnTo>
                  <a:pt x="521" y="834"/>
                </a:lnTo>
                <a:lnTo>
                  <a:pt x="506" y="850"/>
                </a:lnTo>
                <a:lnTo>
                  <a:pt x="491" y="834"/>
                </a:lnTo>
                <a:lnTo>
                  <a:pt x="475" y="834"/>
                </a:lnTo>
                <a:lnTo>
                  <a:pt x="460" y="834"/>
                </a:lnTo>
                <a:lnTo>
                  <a:pt x="445" y="834"/>
                </a:lnTo>
                <a:lnTo>
                  <a:pt x="429" y="834"/>
                </a:lnTo>
                <a:lnTo>
                  <a:pt x="414" y="834"/>
                </a:lnTo>
                <a:lnTo>
                  <a:pt x="399" y="834"/>
                </a:lnTo>
                <a:lnTo>
                  <a:pt x="368" y="850"/>
                </a:lnTo>
                <a:lnTo>
                  <a:pt x="368" y="834"/>
                </a:lnTo>
                <a:lnTo>
                  <a:pt x="353" y="834"/>
                </a:lnTo>
                <a:lnTo>
                  <a:pt x="368" y="834"/>
                </a:lnTo>
                <a:lnTo>
                  <a:pt x="368" y="850"/>
                </a:lnTo>
                <a:lnTo>
                  <a:pt x="353" y="850"/>
                </a:lnTo>
                <a:lnTo>
                  <a:pt x="353" y="865"/>
                </a:lnTo>
                <a:lnTo>
                  <a:pt x="337" y="865"/>
                </a:lnTo>
                <a:lnTo>
                  <a:pt x="322" y="865"/>
                </a:lnTo>
                <a:lnTo>
                  <a:pt x="322" y="850"/>
                </a:lnTo>
                <a:lnTo>
                  <a:pt x="322" y="834"/>
                </a:lnTo>
                <a:lnTo>
                  <a:pt x="307" y="834"/>
                </a:lnTo>
                <a:lnTo>
                  <a:pt x="307" y="819"/>
                </a:lnTo>
                <a:lnTo>
                  <a:pt x="291" y="819"/>
                </a:lnTo>
                <a:lnTo>
                  <a:pt x="291" y="804"/>
                </a:lnTo>
                <a:lnTo>
                  <a:pt x="291" y="789"/>
                </a:lnTo>
                <a:lnTo>
                  <a:pt x="276" y="789"/>
                </a:lnTo>
                <a:lnTo>
                  <a:pt x="291" y="774"/>
                </a:lnTo>
                <a:lnTo>
                  <a:pt x="291" y="759"/>
                </a:lnTo>
                <a:lnTo>
                  <a:pt x="291" y="743"/>
                </a:lnTo>
                <a:lnTo>
                  <a:pt x="307" y="728"/>
                </a:lnTo>
                <a:lnTo>
                  <a:pt x="291" y="728"/>
                </a:lnTo>
                <a:lnTo>
                  <a:pt x="307" y="728"/>
                </a:lnTo>
                <a:lnTo>
                  <a:pt x="307" y="713"/>
                </a:lnTo>
                <a:lnTo>
                  <a:pt x="0" y="728"/>
                </a:lnTo>
                <a:lnTo>
                  <a:pt x="15" y="713"/>
                </a:lnTo>
                <a:lnTo>
                  <a:pt x="0" y="698"/>
                </a:lnTo>
                <a:lnTo>
                  <a:pt x="0" y="683"/>
                </a:lnTo>
                <a:lnTo>
                  <a:pt x="0" y="668"/>
                </a:lnTo>
                <a:lnTo>
                  <a:pt x="15" y="668"/>
                </a:lnTo>
                <a:lnTo>
                  <a:pt x="15" y="652"/>
                </a:lnTo>
                <a:lnTo>
                  <a:pt x="15" y="637"/>
                </a:lnTo>
                <a:lnTo>
                  <a:pt x="15" y="652"/>
                </a:lnTo>
                <a:lnTo>
                  <a:pt x="31" y="652"/>
                </a:lnTo>
                <a:lnTo>
                  <a:pt x="15" y="637"/>
                </a:lnTo>
                <a:lnTo>
                  <a:pt x="15" y="622"/>
                </a:lnTo>
                <a:lnTo>
                  <a:pt x="31" y="622"/>
                </a:lnTo>
                <a:lnTo>
                  <a:pt x="31" y="607"/>
                </a:lnTo>
                <a:lnTo>
                  <a:pt x="15" y="607"/>
                </a:lnTo>
                <a:lnTo>
                  <a:pt x="31" y="607"/>
                </a:lnTo>
                <a:lnTo>
                  <a:pt x="31" y="592"/>
                </a:lnTo>
                <a:lnTo>
                  <a:pt x="46" y="576"/>
                </a:lnTo>
                <a:lnTo>
                  <a:pt x="61" y="576"/>
                </a:lnTo>
                <a:lnTo>
                  <a:pt x="46" y="576"/>
                </a:lnTo>
                <a:lnTo>
                  <a:pt x="46" y="561"/>
                </a:lnTo>
                <a:lnTo>
                  <a:pt x="61" y="576"/>
                </a:lnTo>
                <a:lnTo>
                  <a:pt x="61" y="561"/>
                </a:lnTo>
                <a:lnTo>
                  <a:pt x="77" y="546"/>
                </a:lnTo>
                <a:lnTo>
                  <a:pt x="77" y="531"/>
                </a:lnTo>
                <a:lnTo>
                  <a:pt x="92" y="531"/>
                </a:lnTo>
                <a:lnTo>
                  <a:pt x="77" y="531"/>
                </a:lnTo>
                <a:lnTo>
                  <a:pt x="77" y="516"/>
                </a:lnTo>
                <a:lnTo>
                  <a:pt x="77" y="531"/>
                </a:lnTo>
                <a:lnTo>
                  <a:pt x="92" y="531"/>
                </a:lnTo>
                <a:lnTo>
                  <a:pt x="92" y="516"/>
                </a:lnTo>
                <a:lnTo>
                  <a:pt x="107" y="516"/>
                </a:lnTo>
                <a:lnTo>
                  <a:pt x="107" y="501"/>
                </a:lnTo>
                <a:lnTo>
                  <a:pt x="92" y="501"/>
                </a:lnTo>
                <a:lnTo>
                  <a:pt x="92" y="516"/>
                </a:lnTo>
                <a:lnTo>
                  <a:pt x="77" y="516"/>
                </a:lnTo>
                <a:lnTo>
                  <a:pt x="77" y="501"/>
                </a:lnTo>
                <a:lnTo>
                  <a:pt x="92" y="501"/>
                </a:lnTo>
                <a:lnTo>
                  <a:pt x="92" y="485"/>
                </a:lnTo>
                <a:lnTo>
                  <a:pt x="107" y="501"/>
                </a:lnTo>
                <a:lnTo>
                  <a:pt x="107" y="485"/>
                </a:lnTo>
                <a:lnTo>
                  <a:pt x="123" y="470"/>
                </a:lnTo>
                <a:lnTo>
                  <a:pt x="107" y="470"/>
                </a:lnTo>
                <a:lnTo>
                  <a:pt x="107" y="455"/>
                </a:lnTo>
                <a:lnTo>
                  <a:pt x="92" y="455"/>
                </a:lnTo>
                <a:lnTo>
                  <a:pt x="77" y="440"/>
                </a:lnTo>
                <a:lnTo>
                  <a:pt x="92" y="440"/>
                </a:lnTo>
                <a:lnTo>
                  <a:pt x="107" y="440"/>
                </a:lnTo>
                <a:lnTo>
                  <a:pt x="92" y="440"/>
                </a:lnTo>
                <a:lnTo>
                  <a:pt x="92" y="425"/>
                </a:lnTo>
                <a:lnTo>
                  <a:pt x="107" y="425"/>
                </a:lnTo>
                <a:lnTo>
                  <a:pt x="92" y="425"/>
                </a:lnTo>
                <a:lnTo>
                  <a:pt x="92" y="410"/>
                </a:lnTo>
                <a:lnTo>
                  <a:pt x="92" y="425"/>
                </a:lnTo>
                <a:lnTo>
                  <a:pt x="77" y="425"/>
                </a:lnTo>
                <a:lnTo>
                  <a:pt x="77" y="410"/>
                </a:lnTo>
                <a:lnTo>
                  <a:pt x="92" y="410"/>
                </a:lnTo>
                <a:lnTo>
                  <a:pt x="92" y="394"/>
                </a:lnTo>
                <a:lnTo>
                  <a:pt x="77" y="394"/>
                </a:lnTo>
                <a:lnTo>
                  <a:pt x="77" y="379"/>
                </a:lnTo>
                <a:lnTo>
                  <a:pt x="92" y="364"/>
                </a:lnTo>
                <a:lnTo>
                  <a:pt x="92" y="349"/>
                </a:lnTo>
                <a:lnTo>
                  <a:pt x="77" y="349"/>
                </a:lnTo>
                <a:lnTo>
                  <a:pt x="77" y="364"/>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1" name="Freeform 33"/>
          <p:cNvSpPr>
            <a:spLocks/>
          </p:cNvSpPr>
          <p:nvPr/>
        </p:nvSpPr>
        <p:spPr bwMode="auto">
          <a:xfrm>
            <a:off x="7697791" y="3203578"/>
            <a:ext cx="803275" cy="625475"/>
          </a:xfrm>
          <a:custGeom>
            <a:avLst/>
            <a:gdLst>
              <a:gd name="T0" fmla="*/ 2147483647 w 506"/>
              <a:gd name="T1" fmla="*/ 2147483647 h 394"/>
              <a:gd name="T2" fmla="*/ 2147483647 w 506"/>
              <a:gd name="T3" fmla="*/ 2147483647 h 394"/>
              <a:gd name="T4" fmla="*/ 0 w 506"/>
              <a:gd name="T5" fmla="*/ 2147483647 h 394"/>
              <a:gd name="T6" fmla="*/ 2147483647 w 506"/>
              <a:gd name="T7" fmla="*/ 2147483647 h 394"/>
              <a:gd name="T8" fmla="*/ 2147483647 w 506"/>
              <a:gd name="T9" fmla="*/ 2147483647 h 394"/>
              <a:gd name="T10" fmla="*/ 2147483647 w 506"/>
              <a:gd name="T11" fmla="*/ 2147483647 h 394"/>
              <a:gd name="T12" fmla="*/ 0 w 506"/>
              <a:gd name="T13" fmla="*/ 2147483647 h 394"/>
              <a:gd name="T14" fmla="*/ 2147483647 w 506"/>
              <a:gd name="T15" fmla="*/ 2147483647 h 394"/>
              <a:gd name="T16" fmla="*/ 0 w 506"/>
              <a:gd name="T17" fmla="*/ 2147483647 h 394"/>
              <a:gd name="T18" fmla="*/ 2147483647 w 506"/>
              <a:gd name="T19" fmla="*/ 2147483647 h 394"/>
              <a:gd name="T20" fmla="*/ 0 w 506"/>
              <a:gd name="T21" fmla="*/ 2147483647 h 394"/>
              <a:gd name="T22" fmla="*/ 2147483647 w 506"/>
              <a:gd name="T23" fmla="*/ 2147483647 h 394"/>
              <a:gd name="T24" fmla="*/ 2147483647 w 506"/>
              <a:gd name="T25" fmla="*/ 2147483647 h 394"/>
              <a:gd name="T26" fmla="*/ 2147483647 w 506"/>
              <a:gd name="T27" fmla="*/ 2147483647 h 394"/>
              <a:gd name="T28" fmla="*/ 2147483647 w 506"/>
              <a:gd name="T29" fmla="*/ 2147483647 h 394"/>
              <a:gd name="T30" fmla="*/ 2147483647 w 506"/>
              <a:gd name="T31" fmla="*/ 2147483647 h 394"/>
              <a:gd name="T32" fmla="*/ 2147483647 w 506"/>
              <a:gd name="T33" fmla="*/ 2147483647 h 394"/>
              <a:gd name="T34" fmla="*/ 2147483647 w 506"/>
              <a:gd name="T35" fmla="*/ 2147483647 h 394"/>
              <a:gd name="T36" fmla="*/ 2147483647 w 506"/>
              <a:gd name="T37" fmla="*/ 2147483647 h 394"/>
              <a:gd name="T38" fmla="*/ 2147483647 w 506"/>
              <a:gd name="T39" fmla="*/ 2147483647 h 394"/>
              <a:gd name="T40" fmla="*/ 2147483647 w 506"/>
              <a:gd name="T41" fmla="*/ 2147483647 h 394"/>
              <a:gd name="T42" fmla="*/ 2147483647 w 506"/>
              <a:gd name="T43" fmla="*/ 2147483647 h 394"/>
              <a:gd name="T44" fmla="*/ 2147483647 w 506"/>
              <a:gd name="T45" fmla="*/ 2147483647 h 394"/>
              <a:gd name="T46" fmla="*/ 2147483647 w 506"/>
              <a:gd name="T47" fmla="*/ 2147483647 h 394"/>
              <a:gd name="T48" fmla="*/ 2147483647 w 506"/>
              <a:gd name="T49" fmla="*/ 2147483647 h 394"/>
              <a:gd name="T50" fmla="*/ 2147483647 w 506"/>
              <a:gd name="T51" fmla="*/ 2147483647 h 394"/>
              <a:gd name="T52" fmla="*/ 2147483647 w 506"/>
              <a:gd name="T53" fmla="*/ 2147483647 h 394"/>
              <a:gd name="T54" fmla="*/ 2147483647 w 506"/>
              <a:gd name="T55" fmla="*/ 2147483647 h 394"/>
              <a:gd name="T56" fmla="*/ 2147483647 w 506"/>
              <a:gd name="T57" fmla="*/ 2147483647 h 394"/>
              <a:gd name="T58" fmla="*/ 2147483647 w 506"/>
              <a:gd name="T59" fmla="*/ 2147483647 h 394"/>
              <a:gd name="T60" fmla="*/ 2147483647 w 506"/>
              <a:gd name="T61" fmla="*/ 2147483647 h 394"/>
              <a:gd name="T62" fmla="*/ 2147483647 w 506"/>
              <a:gd name="T63" fmla="*/ 2147483647 h 394"/>
              <a:gd name="T64" fmla="*/ 2147483647 w 506"/>
              <a:gd name="T65" fmla="*/ 2147483647 h 394"/>
              <a:gd name="T66" fmla="*/ 2147483647 w 506"/>
              <a:gd name="T67" fmla="*/ 2147483647 h 394"/>
              <a:gd name="T68" fmla="*/ 2147483647 w 506"/>
              <a:gd name="T69" fmla="*/ 2147483647 h 394"/>
              <a:gd name="T70" fmla="*/ 2147483647 w 506"/>
              <a:gd name="T71" fmla="*/ 2147483647 h 394"/>
              <a:gd name="T72" fmla="*/ 2147483647 w 506"/>
              <a:gd name="T73" fmla="*/ 0 h 394"/>
              <a:gd name="T74" fmla="*/ 2147483647 w 506"/>
              <a:gd name="T75" fmla="*/ 2147483647 h 3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6" h="394">
                <a:moveTo>
                  <a:pt x="16" y="394"/>
                </a:moveTo>
                <a:lnTo>
                  <a:pt x="16" y="394"/>
                </a:lnTo>
                <a:lnTo>
                  <a:pt x="0" y="394"/>
                </a:lnTo>
                <a:lnTo>
                  <a:pt x="16" y="379"/>
                </a:lnTo>
                <a:lnTo>
                  <a:pt x="16" y="364"/>
                </a:lnTo>
                <a:lnTo>
                  <a:pt x="0" y="364"/>
                </a:lnTo>
                <a:lnTo>
                  <a:pt x="16" y="349"/>
                </a:lnTo>
                <a:lnTo>
                  <a:pt x="16" y="364"/>
                </a:lnTo>
                <a:lnTo>
                  <a:pt x="31" y="349"/>
                </a:lnTo>
                <a:lnTo>
                  <a:pt x="31" y="333"/>
                </a:lnTo>
                <a:lnTo>
                  <a:pt x="16" y="318"/>
                </a:lnTo>
                <a:lnTo>
                  <a:pt x="31" y="303"/>
                </a:lnTo>
                <a:lnTo>
                  <a:pt x="16" y="303"/>
                </a:lnTo>
                <a:lnTo>
                  <a:pt x="0" y="303"/>
                </a:lnTo>
                <a:lnTo>
                  <a:pt x="16" y="303"/>
                </a:lnTo>
                <a:lnTo>
                  <a:pt x="16" y="288"/>
                </a:lnTo>
                <a:lnTo>
                  <a:pt x="16" y="303"/>
                </a:lnTo>
                <a:lnTo>
                  <a:pt x="0" y="303"/>
                </a:lnTo>
                <a:lnTo>
                  <a:pt x="0" y="288"/>
                </a:lnTo>
                <a:lnTo>
                  <a:pt x="16" y="288"/>
                </a:lnTo>
                <a:lnTo>
                  <a:pt x="0" y="288"/>
                </a:lnTo>
                <a:lnTo>
                  <a:pt x="0" y="273"/>
                </a:lnTo>
                <a:lnTo>
                  <a:pt x="16" y="273"/>
                </a:lnTo>
                <a:lnTo>
                  <a:pt x="16" y="257"/>
                </a:lnTo>
                <a:lnTo>
                  <a:pt x="0" y="257"/>
                </a:lnTo>
                <a:lnTo>
                  <a:pt x="16" y="242"/>
                </a:lnTo>
                <a:lnTo>
                  <a:pt x="16" y="257"/>
                </a:lnTo>
                <a:lnTo>
                  <a:pt x="31" y="257"/>
                </a:lnTo>
                <a:lnTo>
                  <a:pt x="31" y="242"/>
                </a:lnTo>
                <a:lnTo>
                  <a:pt x="16" y="242"/>
                </a:lnTo>
                <a:lnTo>
                  <a:pt x="16" y="227"/>
                </a:lnTo>
                <a:lnTo>
                  <a:pt x="16" y="242"/>
                </a:lnTo>
                <a:lnTo>
                  <a:pt x="31" y="227"/>
                </a:lnTo>
                <a:lnTo>
                  <a:pt x="31" y="242"/>
                </a:lnTo>
                <a:lnTo>
                  <a:pt x="46" y="242"/>
                </a:lnTo>
                <a:lnTo>
                  <a:pt x="46" y="227"/>
                </a:lnTo>
                <a:lnTo>
                  <a:pt x="31" y="227"/>
                </a:lnTo>
                <a:lnTo>
                  <a:pt x="31" y="212"/>
                </a:lnTo>
                <a:lnTo>
                  <a:pt x="31" y="197"/>
                </a:lnTo>
                <a:lnTo>
                  <a:pt x="46" y="182"/>
                </a:lnTo>
                <a:lnTo>
                  <a:pt x="46" y="197"/>
                </a:lnTo>
                <a:lnTo>
                  <a:pt x="62" y="182"/>
                </a:lnTo>
                <a:lnTo>
                  <a:pt x="62" y="166"/>
                </a:lnTo>
                <a:lnTo>
                  <a:pt x="46" y="182"/>
                </a:lnTo>
                <a:lnTo>
                  <a:pt x="46" y="166"/>
                </a:lnTo>
                <a:lnTo>
                  <a:pt x="62" y="166"/>
                </a:lnTo>
                <a:lnTo>
                  <a:pt x="77" y="166"/>
                </a:lnTo>
                <a:lnTo>
                  <a:pt x="62" y="151"/>
                </a:lnTo>
                <a:lnTo>
                  <a:pt x="46" y="151"/>
                </a:lnTo>
                <a:lnTo>
                  <a:pt x="62" y="151"/>
                </a:lnTo>
                <a:lnTo>
                  <a:pt x="62" y="136"/>
                </a:lnTo>
                <a:lnTo>
                  <a:pt x="77" y="136"/>
                </a:lnTo>
                <a:lnTo>
                  <a:pt x="77" y="121"/>
                </a:lnTo>
                <a:lnTo>
                  <a:pt x="92" y="121"/>
                </a:lnTo>
                <a:lnTo>
                  <a:pt x="92" y="136"/>
                </a:lnTo>
                <a:lnTo>
                  <a:pt x="92" y="121"/>
                </a:lnTo>
                <a:lnTo>
                  <a:pt x="108" y="106"/>
                </a:lnTo>
                <a:lnTo>
                  <a:pt x="108" y="91"/>
                </a:lnTo>
                <a:lnTo>
                  <a:pt x="108" y="75"/>
                </a:lnTo>
                <a:lnTo>
                  <a:pt x="108" y="60"/>
                </a:lnTo>
                <a:lnTo>
                  <a:pt x="108" y="75"/>
                </a:lnTo>
                <a:lnTo>
                  <a:pt x="123" y="75"/>
                </a:lnTo>
                <a:lnTo>
                  <a:pt x="123" y="60"/>
                </a:lnTo>
                <a:lnTo>
                  <a:pt x="108" y="60"/>
                </a:lnTo>
                <a:lnTo>
                  <a:pt x="108" y="45"/>
                </a:lnTo>
                <a:lnTo>
                  <a:pt x="123" y="45"/>
                </a:lnTo>
                <a:lnTo>
                  <a:pt x="108" y="60"/>
                </a:lnTo>
                <a:lnTo>
                  <a:pt x="123" y="60"/>
                </a:lnTo>
                <a:lnTo>
                  <a:pt x="123" y="45"/>
                </a:lnTo>
                <a:lnTo>
                  <a:pt x="123" y="30"/>
                </a:lnTo>
                <a:lnTo>
                  <a:pt x="138" y="30"/>
                </a:lnTo>
                <a:lnTo>
                  <a:pt x="154" y="30"/>
                </a:lnTo>
                <a:lnTo>
                  <a:pt x="154" y="15"/>
                </a:lnTo>
                <a:lnTo>
                  <a:pt x="154" y="0"/>
                </a:lnTo>
                <a:lnTo>
                  <a:pt x="491" y="0"/>
                </a:lnTo>
                <a:lnTo>
                  <a:pt x="491" y="15"/>
                </a:lnTo>
                <a:lnTo>
                  <a:pt x="506" y="30"/>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2" name="Freeform 34"/>
          <p:cNvSpPr>
            <a:spLocks/>
          </p:cNvSpPr>
          <p:nvPr/>
        </p:nvSpPr>
        <p:spPr bwMode="auto">
          <a:xfrm>
            <a:off x="8331203" y="4600578"/>
            <a:ext cx="49213" cy="45719"/>
          </a:xfrm>
          <a:custGeom>
            <a:avLst/>
            <a:gdLst>
              <a:gd name="T0" fmla="*/ 2147483647 w 31"/>
              <a:gd name="T1" fmla="*/ 2147483647 h 15"/>
              <a:gd name="T2" fmla="*/ 0 w 31"/>
              <a:gd name="T3" fmla="*/ 2147483647 h 15"/>
              <a:gd name="T4" fmla="*/ 0 w 31"/>
              <a:gd name="T5" fmla="*/ 0 h 15"/>
              <a:gd name="T6" fmla="*/ 2147483647 w 31"/>
              <a:gd name="T7" fmla="*/ 2147483647 h 15"/>
              <a:gd name="T8" fmla="*/ 2147483647 w 31"/>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5">
                <a:moveTo>
                  <a:pt x="31" y="15"/>
                </a:moveTo>
                <a:lnTo>
                  <a:pt x="0" y="15"/>
                </a:lnTo>
                <a:lnTo>
                  <a:pt x="0" y="0"/>
                </a:lnTo>
                <a:lnTo>
                  <a:pt x="15" y="15"/>
                </a:lnTo>
                <a:lnTo>
                  <a:pt x="31" y="15"/>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3" name="Freeform 35"/>
          <p:cNvSpPr>
            <a:spLocks/>
          </p:cNvSpPr>
          <p:nvPr/>
        </p:nvSpPr>
        <p:spPr bwMode="auto">
          <a:xfrm>
            <a:off x="8234365" y="4624391"/>
            <a:ext cx="45719" cy="45719"/>
          </a:xfrm>
          <a:custGeom>
            <a:avLst/>
            <a:gdLst>
              <a:gd name="T0" fmla="*/ 0 w 15"/>
              <a:gd name="T1" fmla="*/ 0 h 1587"/>
              <a:gd name="T2" fmla="*/ 0 w 15"/>
              <a:gd name="T3" fmla="*/ 0 h 1587"/>
              <a:gd name="T4" fmla="*/ 2147483647 w 15"/>
              <a:gd name="T5" fmla="*/ 0 h 1587"/>
              <a:gd name="T6" fmla="*/ 0 w 15"/>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587">
                <a:moveTo>
                  <a:pt x="0" y="0"/>
                </a:moveTo>
                <a:lnTo>
                  <a:pt x="0" y="0"/>
                </a:lnTo>
                <a:lnTo>
                  <a:pt x="15"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4" name="Freeform 36"/>
          <p:cNvSpPr>
            <a:spLocks/>
          </p:cNvSpPr>
          <p:nvPr/>
        </p:nvSpPr>
        <p:spPr bwMode="auto">
          <a:xfrm>
            <a:off x="8380415" y="4624391"/>
            <a:ext cx="45719" cy="45719"/>
          </a:xfrm>
          <a:custGeom>
            <a:avLst/>
            <a:gdLst>
              <a:gd name="T0" fmla="*/ 2147483647 w 15"/>
              <a:gd name="T1" fmla="*/ 0 h 1587"/>
              <a:gd name="T2" fmla="*/ 0 w 15"/>
              <a:gd name="T3" fmla="*/ 0 h 1587"/>
              <a:gd name="T4" fmla="*/ 2147483647 w 15"/>
              <a:gd name="T5" fmla="*/ 0 h 1587"/>
              <a:gd name="T6" fmla="*/ 0 60000 65536"/>
              <a:gd name="T7" fmla="*/ 0 60000 65536"/>
              <a:gd name="T8" fmla="*/ 0 60000 65536"/>
            </a:gdLst>
            <a:ahLst/>
            <a:cxnLst>
              <a:cxn ang="T6">
                <a:pos x="T0" y="T1"/>
              </a:cxn>
              <a:cxn ang="T7">
                <a:pos x="T2" y="T3"/>
              </a:cxn>
              <a:cxn ang="T8">
                <a:pos x="T4" y="T5"/>
              </a:cxn>
            </a:cxnLst>
            <a:rect l="0" t="0" r="r" b="b"/>
            <a:pathLst>
              <a:path w="15" h="1587">
                <a:moveTo>
                  <a:pt x="15" y="0"/>
                </a:moveTo>
                <a:lnTo>
                  <a:pt x="0" y="0"/>
                </a:lnTo>
                <a:lnTo>
                  <a:pt x="15" y="0"/>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5" name="Freeform 37"/>
          <p:cNvSpPr>
            <a:spLocks/>
          </p:cNvSpPr>
          <p:nvPr/>
        </p:nvSpPr>
        <p:spPr bwMode="auto">
          <a:xfrm>
            <a:off x="7162803" y="4719638"/>
            <a:ext cx="1096963" cy="265112"/>
          </a:xfrm>
          <a:custGeom>
            <a:avLst/>
            <a:gdLst>
              <a:gd name="T0" fmla="*/ 2147483647 w 690"/>
              <a:gd name="T1" fmla="*/ 2147483647 h 167"/>
              <a:gd name="T2" fmla="*/ 2147483647 w 690"/>
              <a:gd name="T3" fmla="*/ 2147483647 h 167"/>
              <a:gd name="T4" fmla="*/ 2147483647 w 690"/>
              <a:gd name="T5" fmla="*/ 2147483647 h 167"/>
              <a:gd name="T6" fmla="*/ 2147483647 w 690"/>
              <a:gd name="T7" fmla="*/ 2147483647 h 167"/>
              <a:gd name="T8" fmla="*/ 2147483647 w 690"/>
              <a:gd name="T9" fmla="*/ 2147483647 h 167"/>
              <a:gd name="T10" fmla="*/ 2147483647 w 690"/>
              <a:gd name="T11" fmla="*/ 2147483647 h 167"/>
              <a:gd name="T12" fmla="*/ 2147483647 w 690"/>
              <a:gd name="T13" fmla="*/ 2147483647 h 167"/>
              <a:gd name="T14" fmla="*/ 2147483647 w 690"/>
              <a:gd name="T15" fmla="*/ 2147483647 h 167"/>
              <a:gd name="T16" fmla="*/ 2147483647 w 690"/>
              <a:gd name="T17" fmla="*/ 2147483647 h 167"/>
              <a:gd name="T18" fmla="*/ 2147483647 w 690"/>
              <a:gd name="T19" fmla="*/ 2147483647 h 167"/>
              <a:gd name="T20" fmla="*/ 2147483647 w 690"/>
              <a:gd name="T21" fmla="*/ 2147483647 h 167"/>
              <a:gd name="T22" fmla="*/ 2147483647 w 690"/>
              <a:gd name="T23" fmla="*/ 2147483647 h 167"/>
              <a:gd name="T24" fmla="*/ 2147483647 w 690"/>
              <a:gd name="T25" fmla="*/ 2147483647 h 167"/>
              <a:gd name="T26" fmla="*/ 2147483647 w 690"/>
              <a:gd name="T27" fmla="*/ 2147483647 h 167"/>
              <a:gd name="T28" fmla="*/ 2147483647 w 690"/>
              <a:gd name="T29" fmla="*/ 2147483647 h 167"/>
              <a:gd name="T30" fmla="*/ 2147483647 w 690"/>
              <a:gd name="T31" fmla="*/ 2147483647 h 167"/>
              <a:gd name="T32" fmla="*/ 2147483647 w 690"/>
              <a:gd name="T33" fmla="*/ 2147483647 h 167"/>
              <a:gd name="T34" fmla="*/ 2147483647 w 690"/>
              <a:gd name="T35" fmla="*/ 2147483647 h 167"/>
              <a:gd name="T36" fmla="*/ 2147483647 w 690"/>
              <a:gd name="T37" fmla="*/ 2147483647 h 167"/>
              <a:gd name="T38" fmla="*/ 2147483647 w 690"/>
              <a:gd name="T39" fmla="*/ 2147483647 h 167"/>
              <a:gd name="T40" fmla="*/ 2147483647 w 690"/>
              <a:gd name="T41" fmla="*/ 2147483647 h 167"/>
              <a:gd name="T42" fmla="*/ 2147483647 w 690"/>
              <a:gd name="T43" fmla="*/ 2147483647 h 167"/>
              <a:gd name="T44" fmla="*/ 2147483647 w 690"/>
              <a:gd name="T45" fmla="*/ 2147483647 h 167"/>
              <a:gd name="T46" fmla="*/ 2147483647 w 690"/>
              <a:gd name="T47" fmla="*/ 2147483647 h 167"/>
              <a:gd name="T48" fmla="*/ 2147483647 w 690"/>
              <a:gd name="T49" fmla="*/ 2147483647 h 167"/>
              <a:gd name="T50" fmla="*/ 2147483647 w 690"/>
              <a:gd name="T51" fmla="*/ 2147483647 h 167"/>
              <a:gd name="T52" fmla="*/ 2147483647 w 690"/>
              <a:gd name="T53" fmla="*/ 2147483647 h 167"/>
              <a:gd name="T54" fmla="*/ 2147483647 w 690"/>
              <a:gd name="T55" fmla="*/ 2147483647 h 167"/>
              <a:gd name="T56" fmla="*/ 2147483647 w 690"/>
              <a:gd name="T57" fmla="*/ 2147483647 h 167"/>
              <a:gd name="T58" fmla="*/ 2147483647 w 690"/>
              <a:gd name="T59" fmla="*/ 2147483647 h 167"/>
              <a:gd name="T60" fmla="*/ 2147483647 w 690"/>
              <a:gd name="T61" fmla="*/ 2147483647 h 167"/>
              <a:gd name="T62" fmla="*/ 2147483647 w 690"/>
              <a:gd name="T63" fmla="*/ 2147483647 h 167"/>
              <a:gd name="T64" fmla="*/ 2147483647 w 690"/>
              <a:gd name="T65" fmla="*/ 2147483647 h 167"/>
              <a:gd name="T66" fmla="*/ 2147483647 w 690"/>
              <a:gd name="T67" fmla="*/ 2147483647 h 167"/>
              <a:gd name="T68" fmla="*/ 2147483647 w 690"/>
              <a:gd name="T69" fmla="*/ 2147483647 h 167"/>
              <a:gd name="T70" fmla="*/ 2147483647 w 690"/>
              <a:gd name="T71" fmla="*/ 2147483647 h 167"/>
              <a:gd name="T72" fmla="*/ 2147483647 w 690"/>
              <a:gd name="T73" fmla="*/ 2147483647 h 167"/>
              <a:gd name="T74" fmla="*/ 2147483647 w 690"/>
              <a:gd name="T75" fmla="*/ 2147483647 h 167"/>
              <a:gd name="T76" fmla="*/ 2147483647 w 690"/>
              <a:gd name="T77" fmla="*/ 2147483647 h 167"/>
              <a:gd name="T78" fmla="*/ 2147483647 w 690"/>
              <a:gd name="T79" fmla="*/ 2147483647 h 167"/>
              <a:gd name="T80" fmla="*/ 2147483647 w 690"/>
              <a:gd name="T81" fmla="*/ 2147483647 h 167"/>
              <a:gd name="T82" fmla="*/ 2147483647 w 690"/>
              <a:gd name="T83" fmla="*/ 2147483647 h 167"/>
              <a:gd name="T84" fmla="*/ 2147483647 w 690"/>
              <a:gd name="T85" fmla="*/ 2147483647 h 167"/>
              <a:gd name="T86" fmla="*/ 2147483647 w 690"/>
              <a:gd name="T87" fmla="*/ 2147483647 h 167"/>
              <a:gd name="T88" fmla="*/ 2147483647 w 690"/>
              <a:gd name="T89" fmla="*/ 2147483647 h 167"/>
              <a:gd name="T90" fmla="*/ 2147483647 w 690"/>
              <a:gd name="T91" fmla="*/ 2147483647 h 167"/>
              <a:gd name="T92" fmla="*/ 2147483647 w 690"/>
              <a:gd name="T93" fmla="*/ 2147483647 h 167"/>
              <a:gd name="T94" fmla="*/ 2147483647 w 690"/>
              <a:gd name="T95" fmla="*/ 2147483647 h 167"/>
              <a:gd name="T96" fmla="*/ 0 w 690"/>
              <a:gd name="T97" fmla="*/ 2147483647 h 167"/>
              <a:gd name="T98" fmla="*/ 0 w 690"/>
              <a:gd name="T99" fmla="*/ 2147483647 h 1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90" h="167">
                <a:moveTo>
                  <a:pt x="690" y="122"/>
                </a:moveTo>
                <a:lnTo>
                  <a:pt x="690" y="122"/>
                </a:lnTo>
                <a:lnTo>
                  <a:pt x="675" y="137"/>
                </a:lnTo>
                <a:lnTo>
                  <a:pt x="690" y="137"/>
                </a:lnTo>
                <a:lnTo>
                  <a:pt x="690" y="152"/>
                </a:lnTo>
                <a:lnTo>
                  <a:pt x="675" y="152"/>
                </a:lnTo>
                <a:lnTo>
                  <a:pt x="675" y="167"/>
                </a:lnTo>
                <a:lnTo>
                  <a:pt x="675" y="152"/>
                </a:lnTo>
                <a:lnTo>
                  <a:pt x="659" y="152"/>
                </a:lnTo>
                <a:lnTo>
                  <a:pt x="659" y="137"/>
                </a:lnTo>
                <a:lnTo>
                  <a:pt x="644" y="152"/>
                </a:lnTo>
                <a:lnTo>
                  <a:pt x="629" y="167"/>
                </a:lnTo>
                <a:lnTo>
                  <a:pt x="644" y="152"/>
                </a:lnTo>
                <a:lnTo>
                  <a:pt x="629" y="152"/>
                </a:lnTo>
                <a:lnTo>
                  <a:pt x="644" y="152"/>
                </a:lnTo>
                <a:lnTo>
                  <a:pt x="629" y="137"/>
                </a:lnTo>
                <a:lnTo>
                  <a:pt x="629" y="122"/>
                </a:lnTo>
                <a:lnTo>
                  <a:pt x="613" y="122"/>
                </a:lnTo>
                <a:lnTo>
                  <a:pt x="598" y="107"/>
                </a:lnTo>
                <a:lnTo>
                  <a:pt x="583" y="107"/>
                </a:lnTo>
                <a:lnTo>
                  <a:pt x="567" y="107"/>
                </a:lnTo>
                <a:lnTo>
                  <a:pt x="552" y="107"/>
                </a:lnTo>
                <a:lnTo>
                  <a:pt x="506" y="137"/>
                </a:lnTo>
                <a:lnTo>
                  <a:pt x="491" y="137"/>
                </a:lnTo>
                <a:lnTo>
                  <a:pt x="475" y="152"/>
                </a:lnTo>
                <a:lnTo>
                  <a:pt x="491" y="137"/>
                </a:lnTo>
                <a:lnTo>
                  <a:pt x="491" y="122"/>
                </a:lnTo>
                <a:lnTo>
                  <a:pt x="491" y="107"/>
                </a:lnTo>
                <a:lnTo>
                  <a:pt x="475" y="107"/>
                </a:lnTo>
                <a:lnTo>
                  <a:pt x="475" y="122"/>
                </a:lnTo>
                <a:lnTo>
                  <a:pt x="460" y="122"/>
                </a:lnTo>
                <a:lnTo>
                  <a:pt x="445" y="122"/>
                </a:lnTo>
                <a:lnTo>
                  <a:pt x="429" y="122"/>
                </a:lnTo>
                <a:lnTo>
                  <a:pt x="429" y="137"/>
                </a:lnTo>
                <a:lnTo>
                  <a:pt x="414" y="137"/>
                </a:lnTo>
                <a:lnTo>
                  <a:pt x="414" y="152"/>
                </a:lnTo>
                <a:lnTo>
                  <a:pt x="399" y="152"/>
                </a:lnTo>
                <a:lnTo>
                  <a:pt x="399" y="137"/>
                </a:lnTo>
                <a:lnTo>
                  <a:pt x="383" y="122"/>
                </a:lnTo>
                <a:lnTo>
                  <a:pt x="368" y="122"/>
                </a:lnTo>
                <a:lnTo>
                  <a:pt x="353" y="122"/>
                </a:lnTo>
                <a:lnTo>
                  <a:pt x="337" y="122"/>
                </a:lnTo>
                <a:lnTo>
                  <a:pt x="337" y="107"/>
                </a:lnTo>
                <a:lnTo>
                  <a:pt x="322" y="107"/>
                </a:lnTo>
                <a:lnTo>
                  <a:pt x="322" y="91"/>
                </a:lnTo>
                <a:lnTo>
                  <a:pt x="322" y="107"/>
                </a:lnTo>
                <a:lnTo>
                  <a:pt x="337" y="91"/>
                </a:lnTo>
                <a:lnTo>
                  <a:pt x="337" y="107"/>
                </a:lnTo>
                <a:lnTo>
                  <a:pt x="353" y="107"/>
                </a:lnTo>
                <a:lnTo>
                  <a:pt x="353" y="91"/>
                </a:lnTo>
                <a:lnTo>
                  <a:pt x="353" y="107"/>
                </a:lnTo>
                <a:lnTo>
                  <a:pt x="353" y="91"/>
                </a:lnTo>
                <a:lnTo>
                  <a:pt x="337" y="91"/>
                </a:lnTo>
                <a:lnTo>
                  <a:pt x="337" y="76"/>
                </a:lnTo>
                <a:lnTo>
                  <a:pt x="322" y="76"/>
                </a:lnTo>
                <a:lnTo>
                  <a:pt x="322" y="61"/>
                </a:lnTo>
                <a:lnTo>
                  <a:pt x="307" y="61"/>
                </a:lnTo>
                <a:lnTo>
                  <a:pt x="291" y="61"/>
                </a:lnTo>
                <a:lnTo>
                  <a:pt x="291" y="46"/>
                </a:lnTo>
                <a:lnTo>
                  <a:pt x="276" y="46"/>
                </a:lnTo>
                <a:lnTo>
                  <a:pt x="276" y="31"/>
                </a:lnTo>
                <a:lnTo>
                  <a:pt x="261" y="31"/>
                </a:lnTo>
                <a:lnTo>
                  <a:pt x="261" y="16"/>
                </a:lnTo>
                <a:lnTo>
                  <a:pt x="245" y="31"/>
                </a:lnTo>
                <a:lnTo>
                  <a:pt x="230" y="31"/>
                </a:lnTo>
                <a:lnTo>
                  <a:pt x="245" y="31"/>
                </a:lnTo>
                <a:lnTo>
                  <a:pt x="230" y="16"/>
                </a:lnTo>
                <a:lnTo>
                  <a:pt x="245" y="16"/>
                </a:lnTo>
                <a:lnTo>
                  <a:pt x="230" y="0"/>
                </a:lnTo>
                <a:lnTo>
                  <a:pt x="230" y="16"/>
                </a:lnTo>
                <a:lnTo>
                  <a:pt x="230" y="0"/>
                </a:lnTo>
                <a:lnTo>
                  <a:pt x="215" y="16"/>
                </a:lnTo>
                <a:lnTo>
                  <a:pt x="199" y="31"/>
                </a:lnTo>
                <a:lnTo>
                  <a:pt x="199" y="16"/>
                </a:lnTo>
                <a:lnTo>
                  <a:pt x="199" y="31"/>
                </a:lnTo>
                <a:lnTo>
                  <a:pt x="184" y="31"/>
                </a:lnTo>
                <a:lnTo>
                  <a:pt x="199" y="31"/>
                </a:lnTo>
                <a:lnTo>
                  <a:pt x="199" y="46"/>
                </a:lnTo>
                <a:lnTo>
                  <a:pt x="215" y="46"/>
                </a:lnTo>
                <a:lnTo>
                  <a:pt x="230" y="46"/>
                </a:lnTo>
                <a:lnTo>
                  <a:pt x="245" y="46"/>
                </a:lnTo>
                <a:lnTo>
                  <a:pt x="261" y="61"/>
                </a:lnTo>
                <a:lnTo>
                  <a:pt x="261" y="46"/>
                </a:lnTo>
                <a:lnTo>
                  <a:pt x="261" y="61"/>
                </a:lnTo>
                <a:lnTo>
                  <a:pt x="261" y="76"/>
                </a:lnTo>
                <a:lnTo>
                  <a:pt x="245" y="76"/>
                </a:lnTo>
                <a:lnTo>
                  <a:pt x="245" y="61"/>
                </a:lnTo>
                <a:lnTo>
                  <a:pt x="230" y="61"/>
                </a:lnTo>
                <a:lnTo>
                  <a:pt x="215" y="46"/>
                </a:lnTo>
                <a:lnTo>
                  <a:pt x="199" y="46"/>
                </a:lnTo>
                <a:lnTo>
                  <a:pt x="184" y="61"/>
                </a:lnTo>
                <a:lnTo>
                  <a:pt x="169" y="61"/>
                </a:lnTo>
                <a:lnTo>
                  <a:pt x="123" y="61"/>
                </a:lnTo>
                <a:lnTo>
                  <a:pt x="107" y="46"/>
                </a:lnTo>
                <a:lnTo>
                  <a:pt x="61" y="31"/>
                </a:lnTo>
                <a:lnTo>
                  <a:pt x="46" y="16"/>
                </a:lnTo>
                <a:lnTo>
                  <a:pt x="15" y="16"/>
                </a:lnTo>
                <a:lnTo>
                  <a:pt x="0" y="16"/>
                </a:lnTo>
                <a:lnTo>
                  <a:pt x="0" y="31"/>
                </a:lnTo>
                <a:lnTo>
                  <a:pt x="0" y="16"/>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6" name="Freeform 38"/>
          <p:cNvSpPr>
            <a:spLocks/>
          </p:cNvSpPr>
          <p:nvPr/>
        </p:nvSpPr>
        <p:spPr bwMode="auto">
          <a:xfrm>
            <a:off x="7600953" y="4141791"/>
            <a:ext cx="658813" cy="771525"/>
          </a:xfrm>
          <a:custGeom>
            <a:avLst/>
            <a:gdLst>
              <a:gd name="T0" fmla="*/ 2147483647 w 414"/>
              <a:gd name="T1" fmla="*/ 0 h 486"/>
              <a:gd name="T2" fmla="*/ 2147483647 w 414"/>
              <a:gd name="T3" fmla="*/ 0 h 486"/>
              <a:gd name="T4" fmla="*/ 2147483647 w 414"/>
              <a:gd name="T5" fmla="*/ 2147483647 h 486"/>
              <a:gd name="T6" fmla="*/ 2147483647 w 414"/>
              <a:gd name="T7" fmla="*/ 2147483647 h 486"/>
              <a:gd name="T8" fmla="*/ 2147483647 w 414"/>
              <a:gd name="T9" fmla="*/ 2147483647 h 486"/>
              <a:gd name="T10" fmla="*/ 2147483647 w 414"/>
              <a:gd name="T11" fmla="*/ 2147483647 h 486"/>
              <a:gd name="T12" fmla="*/ 2147483647 w 414"/>
              <a:gd name="T13" fmla="*/ 2147483647 h 486"/>
              <a:gd name="T14" fmla="*/ 2147483647 w 414"/>
              <a:gd name="T15" fmla="*/ 2147483647 h 486"/>
              <a:gd name="T16" fmla="*/ 2147483647 w 414"/>
              <a:gd name="T17" fmla="*/ 2147483647 h 486"/>
              <a:gd name="T18" fmla="*/ 0 w 414"/>
              <a:gd name="T19" fmla="*/ 2147483647 h 486"/>
              <a:gd name="T20" fmla="*/ 0 w 414"/>
              <a:gd name="T21" fmla="*/ 2147483647 h 486"/>
              <a:gd name="T22" fmla="*/ 0 w 414"/>
              <a:gd name="T23" fmla="*/ 2147483647 h 486"/>
              <a:gd name="T24" fmla="*/ 2147483647 w 414"/>
              <a:gd name="T25" fmla="*/ 2147483647 h 486"/>
              <a:gd name="T26" fmla="*/ 2147483647 w 414"/>
              <a:gd name="T27" fmla="*/ 2147483647 h 486"/>
              <a:gd name="T28" fmla="*/ 2147483647 w 414"/>
              <a:gd name="T29" fmla="*/ 2147483647 h 486"/>
              <a:gd name="T30" fmla="*/ 2147483647 w 414"/>
              <a:gd name="T31" fmla="*/ 2147483647 h 486"/>
              <a:gd name="T32" fmla="*/ 2147483647 w 414"/>
              <a:gd name="T33" fmla="*/ 2147483647 h 486"/>
              <a:gd name="T34" fmla="*/ 2147483647 w 414"/>
              <a:gd name="T35" fmla="*/ 2147483647 h 486"/>
              <a:gd name="T36" fmla="*/ 2147483647 w 414"/>
              <a:gd name="T37" fmla="*/ 2147483647 h 486"/>
              <a:gd name="T38" fmla="*/ 2147483647 w 414"/>
              <a:gd name="T39" fmla="*/ 2147483647 h 486"/>
              <a:gd name="T40" fmla="*/ 2147483647 w 414"/>
              <a:gd name="T41" fmla="*/ 2147483647 h 486"/>
              <a:gd name="T42" fmla="*/ 2147483647 w 414"/>
              <a:gd name="T43" fmla="*/ 2147483647 h 486"/>
              <a:gd name="T44" fmla="*/ 2147483647 w 414"/>
              <a:gd name="T45" fmla="*/ 2147483647 h 486"/>
              <a:gd name="T46" fmla="*/ 2147483647 w 414"/>
              <a:gd name="T47" fmla="*/ 2147483647 h 486"/>
              <a:gd name="T48" fmla="*/ 2147483647 w 414"/>
              <a:gd name="T49" fmla="*/ 2147483647 h 486"/>
              <a:gd name="T50" fmla="*/ 2147483647 w 414"/>
              <a:gd name="T51" fmla="*/ 2147483647 h 486"/>
              <a:gd name="T52" fmla="*/ 2147483647 w 414"/>
              <a:gd name="T53" fmla="*/ 2147483647 h 486"/>
              <a:gd name="T54" fmla="*/ 2147483647 w 414"/>
              <a:gd name="T55" fmla="*/ 2147483647 h 486"/>
              <a:gd name="T56" fmla="*/ 2147483647 w 414"/>
              <a:gd name="T57" fmla="*/ 2147483647 h 486"/>
              <a:gd name="T58" fmla="*/ 2147483647 w 414"/>
              <a:gd name="T59" fmla="*/ 2147483647 h 486"/>
              <a:gd name="T60" fmla="*/ 2147483647 w 414"/>
              <a:gd name="T61" fmla="*/ 2147483647 h 486"/>
              <a:gd name="T62" fmla="*/ 2147483647 w 414"/>
              <a:gd name="T63" fmla="*/ 2147483647 h 486"/>
              <a:gd name="T64" fmla="*/ 2147483647 w 414"/>
              <a:gd name="T65" fmla="*/ 2147483647 h 486"/>
              <a:gd name="T66" fmla="*/ 2147483647 w 414"/>
              <a:gd name="T67" fmla="*/ 2147483647 h 486"/>
              <a:gd name="T68" fmla="*/ 2147483647 w 414"/>
              <a:gd name="T69" fmla="*/ 2147483647 h 486"/>
              <a:gd name="T70" fmla="*/ 2147483647 w 414"/>
              <a:gd name="T71" fmla="*/ 2147483647 h 486"/>
              <a:gd name="T72" fmla="*/ 2147483647 w 414"/>
              <a:gd name="T73" fmla="*/ 2147483647 h 486"/>
              <a:gd name="T74" fmla="*/ 2147483647 w 414"/>
              <a:gd name="T75" fmla="*/ 2147483647 h 486"/>
              <a:gd name="T76" fmla="*/ 2147483647 w 414"/>
              <a:gd name="T77" fmla="*/ 2147483647 h 486"/>
              <a:gd name="T78" fmla="*/ 2147483647 w 414"/>
              <a:gd name="T79" fmla="*/ 2147483647 h 486"/>
              <a:gd name="T80" fmla="*/ 2147483647 w 414"/>
              <a:gd name="T81" fmla="*/ 2147483647 h 486"/>
              <a:gd name="T82" fmla="*/ 2147483647 w 414"/>
              <a:gd name="T83" fmla="*/ 2147483647 h 486"/>
              <a:gd name="T84" fmla="*/ 2147483647 w 414"/>
              <a:gd name="T85" fmla="*/ 2147483647 h 4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4" h="486">
                <a:moveTo>
                  <a:pt x="61" y="0"/>
                </a:moveTo>
                <a:lnTo>
                  <a:pt x="61" y="0"/>
                </a:lnTo>
                <a:lnTo>
                  <a:pt x="61" y="15"/>
                </a:lnTo>
                <a:lnTo>
                  <a:pt x="46" y="0"/>
                </a:lnTo>
                <a:lnTo>
                  <a:pt x="46" y="15"/>
                </a:lnTo>
                <a:lnTo>
                  <a:pt x="61" y="15"/>
                </a:lnTo>
                <a:lnTo>
                  <a:pt x="46" y="15"/>
                </a:lnTo>
                <a:lnTo>
                  <a:pt x="31" y="31"/>
                </a:lnTo>
                <a:lnTo>
                  <a:pt x="31" y="46"/>
                </a:lnTo>
                <a:lnTo>
                  <a:pt x="15" y="46"/>
                </a:lnTo>
                <a:lnTo>
                  <a:pt x="31" y="46"/>
                </a:lnTo>
                <a:lnTo>
                  <a:pt x="31" y="61"/>
                </a:lnTo>
                <a:lnTo>
                  <a:pt x="15" y="61"/>
                </a:lnTo>
                <a:lnTo>
                  <a:pt x="15" y="76"/>
                </a:lnTo>
                <a:lnTo>
                  <a:pt x="31" y="91"/>
                </a:lnTo>
                <a:lnTo>
                  <a:pt x="15" y="91"/>
                </a:lnTo>
                <a:lnTo>
                  <a:pt x="15" y="76"/>
                </a:lnTo>
                <a:lnTo>
                  <a:pt x="15" y="91"/>
                </a:lnTo>
                <a:lnTo>
                  <a:pt x="15" y="107"/>
                </a:lnTo>
                <a:lnTo>
                  <a:pt x="0" y="107"/>
                </a:lnTo>
                <a:lnTo>
                  <a:pt x="0" y="122"/>
                </a:lnTo>
                <a:lnTo>
                  <a:pt x="0" y="137"/>
                </a:lnTo>
                <a:lnTo>
                  <a:pt x="15" y="152"/>
                </a:lnTo>
                <a:lnTo>
                  <a:pt x="0" y="167"/>
                </a:lnTo>
                <a:lnTo>
                  <a:pt x="307" y="152"/>
                </a:lnTo>
                <a:lnTo>
                  <a:pt x="307" y="167"/>
                </a:lnTo>
                <a:lnTo>
                  <a:pt x="291" y="167"/>
                </a:lnTo>
                <a:lnTo>
                  <a:pt x="307" y="167"/>
                </a:lnTo>
                <a:lnTo>
                  <a:pt x="291" y="182"/>
                </a:lnTo>
                <a:lnTo>
                  <a:pt x="291" y="198"/>
                </a:lnTo>
                <a:lnTo>
                  <a:pt x="291" y="213"/>
                </a:lnTo>
                <a:lnTo>
                  <a:pt x="276" y="228"/>
                </a:lnTo>
                <a:lnTo>
                  <a:pt x="291" y="228"/>
                </a:lnTo>
                <a:lnTo>
                  <a:pt x="291" y="243"/>
                </a:lnTo>
                <a:lnTo>
                  <a:pt x="291" y="258"/>
                </a:lnTo>
                <a:lnTo>
                  <a:pt x="307" y="258"/>
                </a:lnTo>
                <a:lnTo>
                  <a:pt x="307" y="273"/>
                </a:lnTo>
                <a:lnTo>
                  <a:pt x="322" y="273"/>
                </a:lnTo>
                <a:lnTo>
                  <a:pt x="322" y="289"/>
                </a:lnTo>
                <a:lnTo>
                  <a:pt x="322" y="304"/>
                </a:lnTo>
                <a:lnTo>
                  <a:pt x="337" y="304"/>
                </a:lnTo>
                <a:lnTo>
                  <a:pt x="322" y="304"/>
                </a:lnTo>
                <a:lnTo>
                  <a:pt x="322" y="319"/>
                </a:lnTo>
                <a:lnTo>
                  <a:pt x="307" y="319"/>
                </a:lnTo>
                <a:lnTo>
                  <a:pt x="307" y="334"/>
                </a:lnTo>
                <a:lnTo>
                  <a:pt x="291" y="334"/>
                </a:lnTo>
                <a:lnTo>
                  <a:pt x="276" y="334"/>
                </a:lnTo>
                <a:lnTo>
                  <a:pt x="291" y="349"/>
                </a:lnTo>
                <a:lnTo>
                  <a:pt x="307" y="349"/>
                </a:lnTo>
                <a:lnTo>
                  <a:pt x="307" y="364"/>
                </a:lnTo>
                <a:lnTo>
                  <a:pt x="322" y="364"/>
                </a:lnTo>
                <a:lnTo>
                  <a:pt x="322" y="349"/>
                </a:lnTo>
                <a:lnTo>
                  <a:pt x="337" y="334"/>
                </a:lnTo>
                <a:lnTo>
                  <a:pt x="353" y="334"/>
                </a:lnTo>
                <a:lnTo>
                  <a:pt x="368" y="334"/>
                </a:lnTo>
                <a:lnTo>
                  <a:pt x="368" y="319"/>
                </a:lnTo>
                <a:lnTo>
                  <a:pt x="383" y="319"/>
                </a:lnTo>
                <a:lnTo>
                  <a:pt x="383" y="334"/>
                </a:lnTo>
                <a:lnTo>
                  <a:pt x="399" y="334"/>
                </a:lnTo>
                <a:lnTo>
                  <a:pt x="383" y="334"/>
                </a:lnTo>
                <a:lnTo>
                  <a:pt x="383" y="349"/>
                </a:lnTo>
                <a:lnTo>
                  <a:pt x="383" y="364"/>
                </a:lnTo>
                <a:lnTo>
                  <a:pt x="368" y="349"/>
                </a:lnTo>
                <a:lnTo>
                  <a:pt x="368" y="364"/>
                </a:lnTo>
                <a:lnTo>
                  <a:pt x="383" y="364"/>
                </a:lnTo>
                <a:lnTo>
                  <a:pt x="353" y="380"/>
                </a:lnTo>
                <a:lnTo>
                  <a:pt x="353" y="395"/>
                </a:lnTo>
                <a:lnTo>
                  <a:pt x="353" y="410"/>
                </a:lnTo>
                <a:lnTo>
                  <a:pt x="337" y="410"/>
                </a:lnTo>
                <a:lnTo>
                  <a:pt x="337" y="395"/>
                </a:lnTo>
                <a:lnTo>
                  <a:pt x="337" y="410"/>
                </a:lnTo>
                <a:lnTo>
                  <a:pt x="322" y="410"/>
                </a:lnTo>
                <a:lnTo>
                  <a:pt x="322" y="425"/>
                </a:lnTo>
                <a:lnTo>
                  <a:pt x="337" y="425"/>
                </a:lnTo>
                <a:lnTo>
                  <a:pt x="322" y="425"/>
                </a:lnTo>
                <a:lnTo>
                  <a:pt x="322" y="440"/>
                </a:lnTo>
                <a:lnTo>
                  <a:pt x="337" y="440"/>
                </a:lnTo>
                <a:lnTo>
                  <a:pt x="337" y="455"/>
                </a:lnTo>
                <a:lnTo>
                  <a:pt x="337" y="440"/>
                </a:lnTo>
                <a:lnTo>
                  <a:pt x="353" y="455"/>
                </a:lnTo>
                <a:lnTo>
                  <a:pt x="368" y="455"/>
                </a:lnTo>
                <a:lnTo>
                  <a:pt x="383" y="455"/>
                </a:lnTo>
                <a:lnTo>
                  <a:pt x="383" y="471"/>
                </a:lnTo>
                <a:lnTo>
                  <a:pt x="383" y="455"/>
                </a:lnTo>
                <a:lnTo>
                  <a:pt x="399" y="471"/>
                </a:lnTo>
                <a:lnTo>
                  <a:pt x="399" y="486"/>
                </a:lnTo>
                <a:lnTo>
                  <a:pt x="414" y="486"/>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8" name="Freeform 40"/>
          <p:cNvSpPr>
            <a:spLocks/>
          </p:cNvSpPr>
          <p:nvPr/>
        </p:nvSpPr>
        <p:spPr bwMode="auto">
          <a:xfrm>
            <a:off x="7869241" y="4937128"/>
            <a:ext cx="47625" cy="45719"/>
          </a:xfrm>
          <a:custGeom>
            <a:avLst/>
            <a:gdLst>
              <a:gd name="T0" fmla="*/ 2147483647 w 30"/>
              <a:gd name="T1" fmla="*/ 2147483647 h 15"/>
              <a:gd name="T2" fmla="*/ 0 w 30"/>
              <a:gd name="T3" fmla="*/ 0 h 15"/>
              <a:gd name="T4" fmla="*/ 2147483647 w 30"/>
              <a:gd name="T5" fmla="*/ 0 h 15"/>
              <a:gd name="T6" fmla="*/ 2147483647 w 30"/>
              <a:gd name="T7" fmla="*/ 2147483647 h 15"/>
              <a:gd name="T8" fmla="*/ 2147483647 w 30"/>
              <a:gd name="T9" fmla="*/ 2147483647 h 15"/>
              <a:gd name="T10" fmla="*/ 2147483647 w 30"/>
              <a:gd name="T11" fmla="*/ 214748364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15" y="15"/>
                </a:moveTo>
                <a:lnTo>
                  <a:pt x="0" y="0"/>
                </a:lnTo>
                <a:lnTo>
                  <a:pt x="15" y="0"/>
                </a:lnTo>
                <a:lnTo>
                  <a:pt x="15" y="15"/>
                </a:lnTo>
                <a:lnTo>
                  <a:pt x="30" y="15"/>
                </a:lnTo>
                <a:lnTo>
                  <a:pt x="15" y="15"/>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9" name="Freeform 41"/>
          <p:cNvSpPr>
            <a:spLocks/>
          </p:cNvSpPr>
          <p:nvPr/>
        </p:nvSpPr>
        <p:spPr bwMode="auto">
          <a:xfrm>
            <a:off x="7821616" y="4960941"/>
            <a:ext cx="45719" cy="45719"/>
          </a:xfrm>
          <a:custGeom>
            <a:avLst/>
            <a:gdLst>
              <a:gd name="T0" fmla="*/ 2147483647 w 15"/>
              <a:gd name="T1" fmla="*/ 0 h 1587"/>
              <a:gd name="T2" fmla="*/ 0 w 15"/>
              <a:gd name="T3" fmla="*/ 0 h 1587"/>
              <a:gd name="T4" fmla="*/ 2147483647 w 15"/>
              <a:gd name="T5" fmla="*/ 0 h 1587"/>
              <a:gd name="T6" fmla="*/ 0 60000 65536"/>
              <a:gd name="T7" fmla="*/ 0 60000 65536"/>
              <a:gd name="T8" fmla="*/ 0 60000 65536"/>
            </a:gdLst>
            <a:ahLst/>
            <a:cxnLst>
              <a:cxn ang="T6">
                <a:pos x="T0" y="T1"/>
              </a:cxn>
              <a:cxn ang="T7">
                <a:pos x="T2" y="T3"/>
              </a:cxn>
              <a:cxn ang="T8">
                <a:pos x="T4" y="T5"/>
              </a:cxn>
            </a:cxnLst>
            <a:rect l="0" t="0" r="r" b="b"/>
            <a:pathLst>
              <a:path w="15" h="1587">
                <a:moveTo>
                  <a:pt x="15" y="0"/>
                </a:moveTo>
                <a:lnTo>
                  <a:pt x="0" y="0"/>
                </a:lnTo>
                <a:lnTo>
                  <a:pt x="15" y="0"/>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0" name="Freeform 42"/>
          <p:cNvSpPr>
            <a:spLocks/>
          </p:cNvSpPr>
          <p:nvPr/>
        </p:nvSpPr>
        <p:spPr bwMode="auto">
          <a:xfrm>
            <a:off x="7697791" y="2938463"/>
            <a:ext cx="415925" cy="819150"/>
          </a:xfrm>
          <a:custGeom>
            <a:avLst/>
            <a:gdLst>
              <a:gd name="T0" fmla="*/ 2147483647 w 261"/>
              <a:gd name="T1" fmla="*/ 0 h 516"/>
              <a:gd name="T2" fmla="*/ 2147483647 w 261"/>
              <a:gd name="T3" fmla="*/ 2147483647 h 516"/>
              <a:gd name="T4" fmla="*/ 2147483647 w 261"/>
              <a:gd name="T5" fmla="*/ 2147483647 h 516"/>
              <a:gd name="T6" fmla="*/ 2147483647 w 261"/>
              <a:gd name="T7" fmla="*/ 2147483647 h 516"/>
              <a:gd name="T8" fmla="*/ 2147483647 w 261"/>
              <a:gd name="T9" fmla="*/ 2147483647 h 516"/>
              <a:gd name="T10" fmla="*/ 2147483647 w 261"/>
              <a:gd name="T11" fmla="*/ 2147483647 h 516"/>
              <a:gd name="T12" fmla="*/ 2147483647 w 261"/>
              <a:gd name="T13" fmla="*/ 2147483647 h 516"/>
              <a:gd name="T14" fmla="*/ 2147483647 w 261"/>
              <a:gd name="T15" fmla="*/ 2147483647 h 516"/>
              <a:gd name="T16" fmla="*/ 2147483647 w 261"/>
              <a:gd name="T17" fmla="*/ 2147483647 h 516"/>
              <a:gd name="T18" fmla="*/ 2147483647 w 261"/>
              <a:gd name="T19" fmla="*/ 2147483647 h 516"/>
              <a:gd name="T20" fmla="*/ 2147483647 w 261"/>
              <a:gd name="T21" fmla="*/ 2147483647 h 516"/>
              <a:gd name="T22" fmla="*/ 2147483647 w 261"/>
              <a:gd name="T23" fmla="*/ 2147483647 h 516"/>
              <a:gd name="T24" fmla="*/ 2147483647 w 261"/>
              <a:gd name="T25" fmla="*/ 2147483647 h 516"/>
              <a:gd name="T26" fmla="*/ 2147483647 w 261"/>
              <a:gd name="T27" fmla="*/ 2147483647 h 516"/>
              <a:gd name="T28" fmla="*/ 2147483647 w 261"/>
              <a:gd name="T29" fmla="*/ 2147483647 h 516"/>
              <a:gd name="T30" fmla="*/ 2147483647 w 261"/>
              <a:gd name="T31" fmla="*/ 2147483647 h 516"/>
              <a:gd name="T32" fmla="*/ 2147483647 w 261"/>
              <a:gd name="T33" fmla="*/ 2147483647 h 516"/>
              <a:gd name="T34" fmla="*/ 2147483647 w 261"/>
              <a:gd name="T35" fmla="*/ 2147483647 h 516"/>
              <a:gd name="T36" fmla="*/ 2147483647 w 261"/>
              <a:gd name="T37" fmla="*/ 2147483647 h 516"/>
              <a:gd name="T38" fmla="*/ 2147483647 w 261"/>
              <a:gd name="T39" fmla="*/ 2147483647 h 516"/>
              <a:gd name="T40" fmla="*/ 2147483647 w 261"/>
              <a:gd name="T41" fmla="*/ 2147483647 h 516"/>
              <a:gd name="T42" fmla="*/ 2147483647 w 261"/>
              <a:gd name="T43" fmla="*/ 2147483647 h 516"/>
              <a:gd name="T44" fmla="*/ 2147483647 w 261"/>
              <a:gd name="T45" fmla="*/ 2147483647 h 516"/>
              <a:gd name="T46" fmla="*/ 2147483647 w 261"/>
              <a:gd name="T47" fmla="*/ 2147483647 h 516"/>
              <a:gd name="T48" fmla="*/ 2147483647 w 261"/>
              <a:gd name="T49" fmla="*/ 2147483647 h 516"/>
              <a:gd name="T50" fmla="*/ 2147483647 w 261"/>
              <a:gd name="T51" fmla="*/ 2147483647 h 516"/>
              <a:gd name="T52" fmla="*/ 2147483647 w 261"/>
              <a:gd name="T53" fmla="*/ 2147483647 h 516"/>
              <a:gd name="T54" fmla="*/ 2147483647 w 261"/>
              <a:gd name="T55" fmla="*/ 2147483647 h 516"/>
              <a:gd name="T56" fmla="*/ 2147483647 w 261"/>
              <a:gd name="T57" fmla="*/ 2147483647 h 516"/>
              <a:gd name="T58" fmla="*/ 2147483647 w 261"/>
              <a:gd name="T59" fmla="*/ 2147483647 h 516"/>
              <a:gd name="T60" fmla="*/ 2147483647 w 261"/>
              <a:gd name="T61" fmla="*/ 2147483647 h 516"/>
              <a:gd name="T62" fmla="*/ 2147483647 w 261"/>
              <a:gd name="T63" fmla="*/ 2147483647 h 516"/>
              <a:gd name="T64" fmla="*/ 2147483647 w 261"/>
              <a:gd name="T65" fmla="*/ 2147483647 h 516"/>
              <a:gd name="T66" fmla="*/ 2147483647 w 261"/>
              <a:gd name="T67" fmla="*/ 2147483647 h 516"/>
              <a:gd name="T68" fmla="*/ 2147483647 w 261"/>
              <a:gd name="T69" fmla="*/ 2147483647 h 516"/>
              <a:gd name="T70" fmla="*/ 2147483647 w 261"/>
              <a:gd name="T71" fmla="*/ 2147483647 h 516"/>
              <a:gd name="T72" fmla="*/ 2147483647 w 261"/>
              <a:gd name="T73" fmla="*/ 2147483647 h 516"/>
              <a:gd name="T74" fmla="*/ 2147483647 w 261"/>
              <a:gd name="T75" fmla="*/ 2147483647 h 516"/>
              <a:gd name="T76" fmla="*/ 2147483647 w 261"/>
              <a:gd name="T77" fmla="*/ 2147483647 h 516"/>
              <a:gd name="T78" fmla="*/ 2147483647 w 261"/>
              <a:gd name="T79" fmla="*/ 2147483647 h 516"/>
              <a:gd name="T80" fmla="*/ 2147483647 w 261"/>
              <a:gd name="T81" fmla="*/ 2147483647 h 516"/>
              <a:gd name="T82" fmla="*/ 0 w 261"/>
              <a:gd name="T83" fmla="*/ 2147483647 h 516"/>
              <a:gd name="T84" fmla="*/ 2147483647 w 261"/>
              <a:gd name="T85" fmla="*/ 2147483647 h 516"/>
              <a:gd name="T86" fmla="*/ 0 w 261"/>
              <a:gd name="T87" fmla="*/ 2147483647 h 516"/>
              <a:gd name="T88" fmla="*/ 0 w 261"/>
              <a:gd name="T89" fmla="*/ 2147483647 h 516"/>
              <a:gd name="T90" fmla="*/ 2147483647 w 261"/>
              <a:gd name="T91" fmla="*/ 2147483647 h 516"/>
              <a:gd name="T92" fmla="*/ 2147483647 w 261"/>
              <a:gd name="T93" fmla="*/ 2147483647 h 516"/>
              <a:gd name="T94" fmla="*/ 2147483647 w 261"/>
              <a:gd name="T95" fmla="*/ 2147483647 h 516"/>
              <a:gd name="T96" fmla="*/ 2147483647 w 261"/>
              <a:gd name="T97" fmla="*/ 2147483647 h 516"/>
              <a:gd name="T98" fmla="*/ 2147483647 w 261"/>
              <a:gd name="T99" fmla="*/ 2147483647 h 5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1" h="516">
                <a:moveTo>
                  <a:pt x="261" y="0"/>
                </a:moveTo>
                <a:lnTo>
                  <a:pt x="246" y="0"/>
                </a:lnTo>
                <a:lnTo>
                  <a:pt x="230" y="0"/>
                </a:lnTo>
                <a:lnTo>
                  <a:pt x="246" y="15"/>
                </a:lnTo>
                <a:lnTo>
                  <a:pt x="230" y="15"/>
                </a:lnTo>
                <a:lnTo>
                  <a:pt x="230" y="30"/>
                </a:lnTo>
                <a:lnTo>
                  <a:pt x="215" y="30"/>
                </a:lnTo>
                <a:lnTo>
                  <a:pt x="200" y="30"/>
                </a:lnTo>
                <a:lnTo>
                  <a:pt x="215" y="45"/>
                </a:lnTo>
                <a:lnTo>
                  <a:pt x="200" y="60"/>
                </a:lnTo>
                <a:lnTo>
                  <a:pt x="215" y="60"/>
                </a:lnTo>
                <a:lnTo>
                  <a:pt x="215" y="76"/>
                </a:lnTo>
                <a:lnTo>
                  <a:pt x="200" y="76"/>
                </a:lnTo>
                <a:lnTo>
                  <a:pt x="200" y="60"/>
                </a:lnTo>
                <a:lnTo>
                  <a:pt x="184" y="60"/>
                </a:lnTo>
                <a:lnTo>
                  <a:pt x="184" y="76"/>
                </a:lnTo>
                <a:lnTo>
                  <a:pt x="200" y="76"/>
                </a:lnTo>
                <a:lnTo>
                  <a:pt x="200" y="91"/>
                </a:lnTo>
                <a:lnTo>
                  <a:pt x="184" y="91"/>
                </a:lnTo>
                <a:lnTo>
                  <a:pt x="184" y="76"/>
                </a:lnTo>
                <a:lnTo>
                  <a:pt x="184" y="91"/>
                </a:lnTo>
                <a:lnTo>
                  <a:pt x="169" y="91"/>
                </a:lnTo>
                <a:lnTo>
                  <a:pt x="184" y="91"/>
                </a:lnTo>
                <a:lnTo>
                  <a:pt x="169" y="91"/>
                </a:lnTo>
                <a:lnTo>
                  <a:pt x="184" y="91"/>
                </a:lnTo>
                <a:lnTo>
                  <a:pt x="184" y="106"/>
                </a:lnTo>
                <a:lnTo>
                  <a:pt x="169" y="106"/>
                </a:lnTo>
                <a:lnTo>
                  <a:pt x="169" y="121"/>
                </a:lnTo>
                <a:lnTo>
                  <a:pt x="184" y="121"/>
                </a:lnTo>
                <a:lnTo>
                  <a:pt x="184" y="136"/>
                </a:lnTo>
                <a:lnTo>
                  <a:pt x="184" y="151"/>
                </a:lnTo>
                <a:lnTo>
                  <a:pt x="184" y="136"/>
                </a:lnTo>
                <a:lnTo>
                  <a:pt x="169" y="151"/>
                </a:lnTo>
                <a:lnTo>
                  <a:pt x="169" y="167"/>
                </a:lnTo>
                <a:lnTo>
                  <a:pt x="154" y="167"/>
                </a:lnTo>
                <a:lnTo>
                  <a:pt x="154" y="182"/>
                </a:lnTo>
                <a:lnTo>
                  <a:pt x="154" y="197"/>
                </a:lnTo>
                <a:lnTo>
                  <a:pt x="138" y="197"/>
                </a:lnTo>
                <a:lnTo>
                  <a:pt x="123" y="197"/>
                </a:lnTo>
                <a:lnTo>
                  <a:pt x="123" y="212"/>
                </a:lnTo>
                <a:lnTo>
                  <a:pt x="123" y="227"/>
                </a:lnTo>
                <a:lnTo>
                  <a:pt x="108" y="227"/>
                </a:lnTo>
                <a:lnTo>
                  <a:pt x="123" y="212"/>
                </a:lnTo>
                <a:lnTo>
                  <a:pt x="108" y="212"/>
                </a:lnTo>
                <a:lnTo>
                  <a:pt x="108" y="227"/>
                </a:lnTo>
                <a:lnTo>
                  <a:pt x="123" y="227"/>
                </a:lnTo>
                <a:lnTo>
                  <a:pt x="123" y="242"/>
                </a:lnTo>
                <a:lnTo>
                  <a:pt x="108" y="242"/>
                </a:lnTo>
                <a:lnTo>
                  <a:pt x="108" y="227"/>
                </a:lnTo>
                <a:lnTo>
                  <a:pt x="108" y="242"/>
                </a:lnTo>
                <a:lnTo>
                  <a:pt x="108" y="258"/>
                </a:lnTo>
                <a:lnTo>
                  <a:pt x="108" y="273"/>
                </a:lnTo>
                <a:lnTo>
                  <a:pt x="92" y="288"/>
                </a:lnTo>
                <a:lnTo>
                  <a:pt x="92" y="303"/>
                </a:lnTo>
                <a:lnTo>
                  <a:pt x="92" y="288"/>
                </a:lnTo>
                <a:lnTo>
                  <a:pt x="77" y="288"/>
                </a:lnTo>
                <a:lnTo>
                  <a:pt x="77" y="303"/>
                </a:lnTo>
                <a:lnTo>
                  <a:pt x="62" y="303"/>
                </a:lnTo>
                <a:lnTo>
                  <a:pt x="62" y="318"/>
                </a:lnTo>
                <a:lnTo>
                  <a:pt x="46" y="318"/>
                </a:lnTo>
                <a:lnTo>
                  <a:pt x="62" y="318"/>
                </a:lnTo>
                <a:lnTo>
                  <a:pt x="77" y="333"/>
                </a:lnTo>
                <a:lnTo>
                  <a:pt x="62" y="333"/>
                </a:lnTo>
                <a:lnTo>
                  <a:pt x="46" y="333"/>
                </a:lnTo>
                <a:lnTo>
                  <a:pt x="46" y="349"/>
                </a:lnTo>
                <a:lnTo>
                  <a:pt x="62" y="333"/>
                </a:lnTo>
                <a:lnTo>
                  <a:pt x="62" y="349"/>
                </a:lnTo>
                <a:lnTo>
                  <a:pt x="46" y="364"/>
                </a:lnTo>
                <a:lnTo>
                  <a:pt x="46" y="349"/>
                </a:lnTo>
                <a:lnTo>
                  <a:pt x="31" y="364"/>
                </a:lnTo>
                <a:lnTo>
                  <a:pt x="31" y="379"/>
                </a:lnTo>
                <a:lnTo>
                  <a:pt x="31" y="394"/>
                </a:lnTo>
                <a:lnTo>
                  <a:pt x="46" y="394"/>
                </a:lnTo>
                <a:lnTo>
                  <a:pt x="46" y="409"/>
                </a:lnTo>
                <a:lnTo>
                  <a:pt x="31" y="409"/>
                </a:lnTo>
                <a:lnTo>
                  <a:pt x="31" y="394"/>
                </a:lnTo>
                <a:lnTo>
                  <a:pt x="16" y="409"/>
                </a:lnTo>
                <a:lnTo>
                  <a:pt x="16" y="394"/>
                </a:lnTo>
                <a:lnTo>
                  <a:pt x="16" y="409"/>
                </a:lnTo>
                <a:lnTo>
                  <a:pt x="31" y="409"/>
                </a:lnTo>
                <a:lnTo>
                  <a:pt x="31" y="424"/>
                </a:lnTo>
                <a:lnTo>
                  <a:pt x="16" y="424"/>
                </a:lnTo>
                <a:lnTo>
                  <a:pt x="16" y="409"/>
                </a:lnTo>
                <a:lnTo>
                  <a:pt x="0" y="424"/>
                </a:lnTo>
                <a:lnTo>
                  <a:pt x="16" y="424"/>
                </a:lnTo>
                <a:lnTo>
                  <a:pt x="16" y="440"/>
                </a:lnTo>
                <a:lnTo>
                  <a:pt x="0" y="440"/>
                </a:lnTo>
                <a:lnTo>
                  <a:pt x="0" y="455"/>
                </a:lnTo>
                <a:lnTo>
                  <a:pt x="16" y="455"/>
                </a:lnTo>
                <a:lnTo>
                  <a:pt x="0" y="455"/>
                </a:lnTo>
                <a:lnTo>
                  <a:pt x="0" y="470"/>
                </a:lnTo>
                <a:lnTo>
                  <a:pt x="16" y="470"/>
                </a:lnTo>
                <a:lnTo>
                  <a:pt x="16" y="455"/>
                </a:lnTo>
                <a:lnTo>
                  <a:pt x="16" y="470"/>
                </a:lnTo>
                <a:lnTo>
                  <a:pt x="0" y="470"/>
                </a:lnTo>
                <a:lnTo>
                  <a:pt x="16" y="470"/>
                </a:lnTo>
                <a:lnTo>
                  <a:pt x="31" y="470"/>
                </a:lnTo>
                <a:lnTo>
                  <a:pt x="16" y="485"/>
                </a:lnTo>
                <a:lnTo>
                  <a:pt x="31" y="500"/>
                </a:lnTo>
                <a:lnTo>
                  <a:pt x="31" y="516"/>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1" name="Freeform 43"/>
          <p:cNvSpPr>
            <a:spLocks/>
          </p:cNvSpPr>
          <p:nvPr/>
        </p:nvSpPr>
        <p:spPr bwMode="auto">
          <a:xfrm>
            <a:off x="6845303" y="2744788"/>
            <a:ext cx="1268413" cy="1060450"/>
          </a:xfrm>
          <a:custGeom>
            <a:avLst/>
            <a:gdLst>
              <a:gd name="T0" fmla="*/ 2147483647 w 798"/>
              <a:gd name="T1" fmla="*/ 2147483647 h 668"/>
              <a:gd name="T2" fmla="*/ 2147483647 w 798"/>
              <a:gd name="T3" fmla="*/ 2147483647 h 668"/>
              <a:gd name="T4" fmla="*/ 2147483647 w 798"/>
              <a:gd name="T5" fmla="*/ 2147483647 h 668"/>
              <a:gd name="T6" fmla="*/ 2147483647 w 798"/>
              <a:gd name="T7" fmla="*/ 2147483647 h 668"/>
              <a:gd name="T8" fmla="*/ 2147483647 w 798"/>
              <a:gd name="T9" fmla="*/ 2147483647 h 668"/>
              <a:gd name="T10" fmla="*/ 2147483647 w 798"/>
              <a:gd name="T11" fmla="*/ 2147483647 h 668"/>
              <a:gd name="T12" fmla="*/ 2147483647 w 798"/>
              <a:gd name="T13" fmla="*/ 2147483647 h 668"/>
              <a:gd name="T14" fmla="*/ 2147483647 w 798"/>
              <a:gd name="T15" fmla="*/ 2147483647 h 668"/>
              <a:gd name="T16" fmla="*/ 2147483647 w 798"/>
              <a:gd name="T17" fmla="*/ 2147483647 h 668"/>
              <a:gd name="T18" fmla="*/ 2147483647 w 798"/>
              <a:gd name="T19" fmla="*/ 2147483647 h 668"/>
              <a:gd name="T20" fmla="*/ 2147483647 w 798"/>
              <a:gd name="T21" fmla="*/ 2147483647 h 668"/>
              <a:gd name="T22" fmla="*/ 2147483647 w 798"/>
              <a:gd name="T23" fmla="*/ 2147483647 h 668"/>
              <a:gd name="T24" fmla="*/ 2147483647 w 798"/>
              <a:gd name="T25" fmla="*/ 2147483647 h 668"/>
              <a:gd name="T26" fmla="*/ 2147483647 w 798"/>
              <a:gd name="T27" fmla="*/ 2147483647 h 668"/>
              <a:gd name="T28" fmla="*/ 2147483647 w 798"/>
              <a:gd name="T29" fmla="*/ 2147483647 h 668"/>
              <a:gd name="T30" fmla="*/ 2147483647 w 798"/>
              <a:gd name="T31" fmla="*/ 2147483647 h 668"/>
              <a:gd name="T32" fmla="*/ 2147483647 w 798"/>
              <a:gd name="T33" fmla="*/ 2147483647 h 668"/>
              <a:gd name="T34" fmla="*/ 2147483647 w 798"/>
              <a:gd name="T35" fmla="*/ 2147483647 h 668"/>
              <a:gd name="T36" fmla="*/ 2147483647 w 798"/>
              <a:gd name="T37" fmla="*/ 2147483647 h 668"/>
              <a:gd name="T38" fmla="*/ 0 w 798"/>
              <a:gd name="T39" fmla="*/ 0 h 668"/>
              <a:gd name="T40" fmla="*/ 2147483647 w 798"/>
              <a:gd name="T41" fmla="*/ 0 h 668"/>
              <a:gd name="T42" fmla="*/ 2147483647 w 798"/>
              <a:gd name="T43" fmla="*/ 2147483647 h 668"/>
              <a:gd name="T44" fmla="*/ 2147483647 w 798"/>
              <a:gd name="T45" fmla="*/ 2147483647 h 668"/>
              <a:gd name="T46" fmla="*/ 2147483647 w 798"/>
              <a:gd name="T47" fmla="*/ 2147483647 h 668"/>
              <a:gd name="T48" fmla="*/ 2147483647 w 798"/>
              <a:gd name="T49" fmla="*/ 2147483647 h 668"/>
              <a:gd name="T50" fmla="*/ 2147483647 w 798"/>
              <a:gd name="T51" fmla="*/ 2147483647 h 668"/>
              <a:gd name="T52" fmla="*/ 2147483647 w 798"/>
              <a:gd name="T53" fmla="*/ 2147483647 h 668"/>
              <a:gd name="T54" fmla="*/ 2147483647 w 798"/>
              <a:gd name="T55" fmla="*/ 2147483647 h 668"/>
              <a:gd name="T56" fmla="*/ 2147483647 w 798"/>
              <a:gd name="T57" fmla="*/ 2147483647 h 668"/>
              <a:gd name="T58" fmla="*/ 2147483647 w 798"/>
              <a:gd name="T59" fmla="*/ 2147483647 h 668"/>
              <a:gd name="T60" fmla="*/ 2147483647 w 798"/>
              <a:gd name="T61" fmla="*/ 2147483647 h 668"/>
              <a:gd name="T62" fmla="*/ 2147483647 w 798"/>
              <a:gd name="T63" fmla="*/ 2147483647 h 668"/>
              <a:gd name="T64" fmla="*/ 2147483647 w 798"/>
              <a:gd name="T65" fmla="*/ 2147483647 h 6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8" h="668">
                <a:moveTo>
                  <a:pt x="568" y="638"/>
                </a:moveTo>
                <a:lnTo>
                  <a:pt x="568" y="638"/>
                </a:lnTo>
                <a:lnTo>
                  <a:pt x="553" y="653"/>
                </a:lnTo>
                <a:lnTo>
                  <a:pt x="553" y="638"/>
                </a:lnTo>
                <a:lnTo>
                  <a:pt x="537" y="653"/>
                </a:lnTo>
                <a:lnTo>
                  <a:pt x="553" y="653"/>
                </a:lnTo>
                <a:lnTo>
                  <a:pt x="553" y="668"/>
                </a:lnTo>
                <a:lnTo>
                  <a:pt x="92" y="668"/>
                </a:lnTo>
                <a:lnTo>
                  <a:pt x="92" y="562"/>
                </a:lnTo>
                <a:lnTo>
                  <a:pt x="77" y="562"/>
                </a:lnTo>
                <a:lnTo>
                  <a:pt x="62" y="562"/>
                </a:lnTo>
                <a:lnTo>
                  <a:pt x="77" y="562"/>
                </a:lnTo>
                <a:lnTo>
                  <a:pt x="62" y="562"/>
                </a:lnTo>
                <a:lnTo>
                  <a:pt x="46" y="562"/>
                </a:lnTo>
                <a:lnTo>
                  <a:pt x="31" y="562"/>
                </a:lnTo>
                <a:lnTo>
                  <a:pt x="46" y="562"/>
                </a:lnTo>
                <a:lnTo>
                  <a:pt x="31" y="562"/>
                </a:lnTo>
                <a:lnTo>
                  <a:pt x="31" y="546"/>
                </a:lnTo>
                <a:lnTo>
                  <a:pt x="31" y="213"/>
                </a:lnTo>
                <a:lnTo>
                  <a:pt x="0" y="0"/>
                </a:lnTo>
                <a:lnTo>
                  <a:pt x="706" y="0"/>
                </a:lnTo>
                <a:lnTo>
                  <a:pt x="721" y="15"/>
                </a:lnTo>
                <a:lnTo>
                  <a:pt x="706" y="15"/>
                </a:lnTo>
                <a:lnTo>
                  <a:pt x="721" y="15"/>
                </a:lnTo>
                <a:lnTo>
                  <a:pt x="721" y="31"/>
                </a:lnTo>
                <a:lnTo>
                  <a:pt x="721" y="46"/>
                </a:lnTo>
                <a:lnTo>
                  <a:pt x="706" y="61"/>
                </a:lnTo>
                <a:lnTo>
                  <a:pt x="691" y="76"/>
                </a:lnTo>
                <a:lnTo>
                  <a:pt x="675" y="91"/>
                </a:lnTo>
                <a:lnTo>
                  <a:pt x="783" y="91"/>
                </a:lnTo>
                <a:lnTo>
                  <a:pt x="783" y="106"/>
                </a:lnTo>
                <a:lnTo>
                  <a:pt x="798" y="106"/>
                </a:lnTo>
                <a:lnTo>
                  <a:pt x="798" y="122"/>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2" name="Freeform 44"/>
          <p:cNvSpPr>
            <a:spLocks/>
          </p:cNvSpPr>
          <p:nvPr/>
        </p:nvSpPr>
        <p:spPr bwMode="auto">
          <a:xfrm>
            <a:off x="6553203" y="1444628"/>
            <a:ext cx="1681163" cy="1444625"/>
          </a:xfrm>
          <a:custGeom>
            <a:avLst/>
            <a:gdLst>
              <a:gd name="T0" fmla="*/ 2147483647 w 1059"/>
              <a:gd name="T1" fmla="*/ 2147483647 h 910"/>
              <a:gd name="T2" fmla="*/ 2147483647 w 1059"/>
              <a:gd name="T3" fmla="*/ 2147483647 h 910"/>
              <a:gd name="T4" fmla="*/ 2147483647 w 1059"/>
              <a:gd name="T5" fmla="*/ 2147483647 h 910"/>
              <a:gd name="T6" fmla="*/ 2147483647 w 1059"/>
              <a:gd name="T7" fmla="*/ 2147483647 h 910"/>
              <a:gd name="T8" fmla="*/ 2147483647 w 1059"/>
              <a:gd name="T9" fmla="*/ 2147483647 h 910"/>
              <a:gd name="T10" fmla="*/ 2147483647 w 1059"/>
              <a:gd name="T11" fmla="*/ 2147483647 h 910"/>
              <a:gd name="T12" fmla="*/ 2147483647 w 1059"/>
              <a:gd name="T13" fmla="*/ 2147483647 h 910"/>
              <a:gd name="T14" fmla="*/ 2147483647 w 1059"/>
              <a:gd name="T15" fmla="*/ 2147483647 h 910"/>
              <a:gd name="T16" fmla="*/ 2147483647 w 1059"/>
              <a:gd name="T17" fmla="*/ 2147483647 h 910"/>
              <a:gd name="T18" fmla="*/ 2147483647 w 1059"/>
              <a:gd name="T19" fmla="*/ 2147483647 h 910"/>
              <a:gd name="T20" fmla="*/ 2147483647 w 1059"/>
              <a:gd name="T21" fmla="*/ 2147483647 h 910"/>
              <a:gd name="T22" fmla="*/ 2147483647 w 1059"/>
              <a:gd name="T23" fmla="*/ 2147483647 h 910"/>
              <a:gd name="T24" fmla="*/ 2147483647 w 1059"/>
              <a:gd name="T25" fmla="*/ 2147483647 h 910"/>
              <a:gd name="T26" fmla="*/ 2147483647 w 1059"/>
              <a:gd name="T27" fmla="*/ 2147483647 h 910"/>
              <a:gd name="T28" fmla="*/ 2147483647 w 1059"/>
              <a:gd name="T29" fmla="*/ 2147483647 h 910"/>
              <a:gd name="T30" fmla="*/ 2147483647 w 1059"/>
              <a:gd name="T31" fmla="*/ 2147483647 h 910"/>
              <a:gd name="T32" fmla="*/ 2147483647 w 1059"/>
              <a:gd name="T33" fmla="*/ 2147483647 h 910"/>
              <a:gd name="T34" fmla="*/ 2147483647 w 1059"/>
              <a:gd name="T35" fmla="*/ 2147483647 h 910"/>
              <a:gd name="T36" fmla="*/ 2147483647 w 1059"/>
              <a:gd name="T37" fmla="*/ 2147483647 h 910"/>
              <a:gd name="T38" fmla="*/ 2147483647 w 1059"/>
              <a:gd name="T39" fmla="*/ 2147483647 h 910"/>
              <a:gd name="T40" fmla="*/ 2147483647 w 1059"/>
              <a:gd name="T41" fmla="*/ 2147483647 h 910"/>
              <a:gd name="T42" fmla="*/ 2147483647 w 1059"/>
              <a:gd name="T43" fmla="*/ 2147483647 h 910"/>
              <a:gd name="T44" fmla="*/ 2147483647 w 1059"/>
              <a:gd name="T45" fmla="*/ 2147483647 h 910"/>
              <a:gd name="T46" fmla="*/ 2147483647 w 1059"/>
              <a:gd name="T47" fmla="*/ 2147483647 h 910"/>
              <a:gd name="T48" fmla="*/ 2147483647 w 1059"/>
              <a:gd name="T49" fmla="*/ 2147483647 h 910"/>
              <a:gd name="T50" fmla="*/ 2147483647 w 1059"/>
              <a:gd name="T51" fmla="*/ 2147483647 h 910"/>
              <a:gd name="T52" fmla="*/ 2147483647 w 1059"/>
              <a:gd name="T53" fmla="*/ 2147483647 h 910"/>
              <a:gd name="T54" fmla="*/ 2147483647 w 1059"/>
              <a:gd name="T55" fmla="*/ 2147483647 h 910"/>
              <a:gd name="T56" fmla="*/ 2147483647 w 1059"/>
              <a:gd name="T57" fmla="*/ 2147483647 h 910"/>
              <a:gd name="T58" fmla="*/ 2147483647 w 1059"/>
              <a:gd name="T59" fmla="*/ 2147483647 h 910"/>
              <a:gd name="T60" fmla="*/ 2147483647 w 1059"/>
              <a:gd name="T61" fmla="*/ 2147483647 h 910"/>
              <a:gd name="T62" fmla="*/ 2147483647 w 1059"/>
              <a:gd name="T63" fmla="*/ 2147483647 h 910"/>
              <a:gd name="T64" fmla="*/ 2147483647 w 1059"/>
              <a:gd name="T65" fmla="*/ 2147483647 h 910"/>
              <a:gd name="T66" fmla="*/ 2147483647 w 1059"/>
              <a:gd name="T67" fmla="*/ 2147483647 h 910"/>
              <a:gd name="T68" fmla="*/ 2147483647 w 1059"/>
              <a:gd name="T69" fmla="*/ 2147483647 h 910"/>
              <a:gd name="T70" fmla="*/ 2147483647 w 1059"/>
              <a:gd name="T71" fmla="*/ 2147483647 h 910"/>
              <a:gd name="T72" fmla="*/ 2147483647 w 1059"/>
              <a:gd name="T73" fmla="*/ 2147483647 h 910"/>
              <a:gd name="T74" fmla="*/ 2147483647 w 1059"/>
              <a:gd name="T75" fmla="*/ 2147483647 h 910"/>
              <a:gd name="T76" fmla="*/ 2147483647 w 1059"/>
              <a:gd name="T77" fmla="*/ 0 h 910"/>
              <a:gd name="T78" fmla="*/ 0 w 1059"/>
              <a:gd name="T79" fmla="*/ 2147483647 h 910"/>
              <a:gd name="T80" fmla="*/ 2147483647 w 1059"/>
              <a:gd name="T81" fmla="*/ 0 h 910"/>
              <a:gd name="T82" fmla="*/ 2147483647 w 1059"/>
              <a:gd name="T83" fmla="*/ 2147483647 h 910"/>
              <a:gd name="T84" fmla="*/ 2147483647 w 1059"/>
              <a:gd name="T85" fmla="*/ 2147483647 h 910"/>
              <a:gd name="T86" fmla="*/ 2147483647 w 1059"/>
              <a:gd name="T87" fmla="*/ 2147483647 h 910"/>
              <a:gd name="T88" fmla="*/ 2147483647 w 1059"/>
              <a:gd name="T89" fmla="*/ 2147483647 h 910"/>
              <a:gd name="T90" fmla="*/ 2147483647 w 1059"/>
              <a:gd name="T91" fmla="*/ 2147483647 h 910"/>
              <a:gd name="T92" fmla="*/ 2147483647 w 1059"/>
              <a:gd name="T93" fmla="*/ 2147483647 h 910"/>
              <a:gd name="T94" fmla="*/ 2147483647 w 1059"/>
              <a:gd name="T95" fmla="*/ 2147483647 h 910"/>
              <a:gd name="T96" fmla="*/ 2147483647 w 1059"/>
              <a:gd name="T97" fmla="*/ 2147483647 h 910"/>
              <a:gd name="T98" fmla="*/ 2147483647 w 1059"/>
              <a:gd name="T99" fmla="*/ 2147483647 h 9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59" h="910">
                <a:moveTo>
                  <a:pt x="1059" y="728"/>
                </a:moveTo>
                <a:lnTo>
                  <a:pt x="1059" y="759"/>
                </a:lnTo>
                <a:lnTo>
                  <a:pt x="1043" y="759"/>
                </a:lnTo>
                <a:lnTo>
                  <a:pt x="1059" y="759"/>
                </a:lnTo>
                <a:lnTo>
                  <a:pt x="1059" y="774"/>
                </a:lnTo>
                <a:lnTo>
                  <a:pt x="1043" y="774"/>
                </a:lnTo>
                <a:lnTo>
                  <a:pt x="1059" y="789"/>
                </a:lnTo>
                <a:lnTo>
                  <a:pt x="1043" y="789"/>
                </a:lnTo>
                <a:lnTo>
                  <a:pt x="1043" y="804"/>
                </a:lnTo>
                <a:lnTo>
                  <a:pt x="1028" y="804"/>
                </a:lnTo>
                <a:lnTo>
                  <a:pt x="1028" y="789"/>
                </a:lnTo>
                <a:lnTo>
                  <a:pt x="1013" y="789"/>
                </a:lnTo>
                <a:lnTo>
                  <a:pt x="1013" y="819"/>
                </a:lnTo>
                <a:lnTo>
                  <a:pt x="997" y="834"/>
                </a:lnTo>
                <a:lnTo>
                  <a:pt x="997" y="819"/>
                </a:lnTo>
                <a:lnTo>
                  <a:pt x="997" y="804"/>
                </a:lnTo>
                <a:lnTo>
                  <a:pt x="982" y="804"/>
                </a:lnTo>
                <a:lnTo>
                  <a:pt x="997" y="819"/>
                </a:lnTo>
                <a:lnTo>
                  <a:pt x="997" y="834"/>
                </a:lnTo>
                <a:lnTo>
                  <a:pt x="997" y="850"/>
                </a:lnTo>
                <a:lnTo>
                  <a:pt x="982" y="850"/>
                </a:lnTo>
                <a:lnTo>
                  <a:pt x="982" y="865"/>
                </a:lnTo>
                <a:lnTo>
                  <a:pt x="997" y="865"/>
                </a:lnTo>
                <a:lnTo>
                  <a:pt x="982" y="865"/>
                </a:lnTo>
                <a:lnTo>
                  <a:pt x="967" y="865"/>
                </a:lnTo>
                <a:lnTo>
                  <a:pt x="967" y="880"/>
                </a:lnTo>
                <a:lnTo>
                  <a:pt x="982" y="880"/>
                </a:lnTo>
                <a:lnTo>
                  <a:pt x="982" y="895"/>
                </a:lnTo>
                <a:lnTo>
                  <a:pt x="967" y="895"/>
                </a:lnTo>
                <a:lnTo>
                  <a:pt x="967" y="910"/>
                </a:lnTo>
                <a:lnTo>
                  <a:pt x="859" y="910"/>
                </a:lnTo>
                <a:lnTo>
                  <a:pt x="875" y="895"/>
                </a:lnTo>
                <a:lnTo>
                  <a:pt x="890" y="880"/>
                </a:lnTo>
                <a:lnTo>
                  <a:pt x="905" y="865"/>
                </a:lnTo>
                <a:lnTo>
                  <a:pt x="905" y="850"/>
                </a:lnTo>
                <a:lnTo>
                  <a:pt x="905" y="834"/>
                </a:lnTo>
                <a:lnTo>
                  <a:pt x="890" y="834"/>
                </a:lnTo>
                <a:lnTo>
                  <a:pt x="905" y="834"/>
                </a:lnTo>
                <a:lnTo>
                  <a:pt x="890" y="819"/>
                </a:lnTo>
                <a:lnTo>
                  <a:pt x="184" y="819"/>
                </a:lnTo>
                <a:lnTo>
                  <a:pt x="184" y="728"/>
                </a:lnTo>
                <a:lnTo>
                  <a:pt x="184" y="303"/>
                </a:lnTo>
                <a:lnTo>
                  <a:pt x="184" y="288"/>
                </a:lnTo>
                <a:lnTo>
                  <a:pt x="169" y="288"/>
                </a:lnTo>
                <a:lnTo>
                  <a:pt x="154" y="288"/>
                </a:lnTo>
                <a:lnTo>
                  <a:pt x="154" y="273"/>
                </a:lnTo>
                <a:lnTo>
                  <a:pt x="138" y="258"/>
                </a:lnTo>
                <a:lnTo>
                  <a:pt x="138" y="243"/>
                </a:lnTo>
                <a:lnTo>
                  <a:pt x="123" y="243"/>
                </a:lnTo>
                <a:lnTo>
                  <a:pt x="123" y="228"/>
                </a:lnTo>
                <a:lnTo>
                  <a:pt x="108" y="212"/>
                </a:lnTo>
                <a:lnTo>
                  <a:pt x="123" y="212"/>
                </a:lnTo>
                <a:lnTo>
                  <a:pt x="123" y="197"/>
                </a:lnTo>
                <a:lnTo>
                  <a:pt x="123" y="182"/>
                </a:lnTo>
                <a:lnTo>
                  <a:pt x="138" y="167"/>
                </a:lnTo>
                <a:lnTo>
                  <a:pt x="138" y="182"/>
                </a:lnTo>
                <a:lnTo>
                  <a:pt x="154" y="167"/>
                </a:lnTo>
                <a:lnTo>
                  <a:pt x="138" y="167"/>
                </a:lnTo>
                <a:lnTo>
                  <a:pt x="138" y="152"/>
                </a:lnTo>
                <a:lnTo>
                  <a:pt x="138" y="137"/>
                </a:lnTo>
                <a:lnTo>
                  <a:pt x="123" y="137"/>
                </a:lnTo>
                <a:lnTo>
                  <a:pt x="123" y="152"/>
                </a:lnTo>
                <a:lnTo>
                  <a:pt x="108" y="152"/>
                </a:lnTo>
                <a:lnTo>
                  <a:pt x="108" y="137"/>
                </a:lnTo>
                <a:lnTo>
                  <a:pt x="92" y="137"/>
                </a:lnTo>
                <a:lnTo>
                  <a:pt x="77" y="121"/>
                </a:lnTo>
                <a:lnTo>
                  <a:pt x="62" y="121"/>
                </a:lnTo>
                <a:lnTo>
                  <a:pt x="62" y="106"/>
                </a:lnTo>
                <a:lnTo>
                  <a:pt x="62" y="91"/>
                </a:lnTo>
                <a:lnTo>
                  <a:pt x="46" y="76"/>
                </a:lnTo>
                <a:lnTo>
                  <a:pt x="31" y="61"/>
                </a:lnTo>
                <a:lnTo>
                  <a:pt x="16" y="61"/>
                </a:lnTo>
                <a:lnTo>
                  <a:pt x="31" y="45"/>
                </a:lnTo>
                <a:lnTo>
                  <a:pt x="16" y="30"/>
                </a:lnTo>
                <a:lnTo>
                  <a:pt x="31" y="30"/>
                </a:lnTo>
                <a:lnTo>
                  <a:pt x="16" y="30"/>
                </a:lnTo>
                <a:lnTo>
                  <a:pt x="16" y="15"/>
                </a:lnTo>
                <a:lnTo>
                  <a:pt x="16" y="0"/>
                </a:lnTo>
                <a:lnTo>
                  <a:pt x="16" y="15"/>
                </a:lnTo>
                <a:lnTo>
                  <a:pt x="0" y="15"/>
                </a:lnTo>
                <a:lnTo>
                  <a:pt x="0" y="0"/>
                </a:lnTo>
                <a:lnTo>
                  <a:pt x="276" y="0"/>
                </a:lnTo>
                <a:lnTo>
                  <a:pt x="645" y="0"/>
                </a:lnTo>
                <a:lnTo>
                  <a:pt x="660" y="15"/>
                </a:lnTo>
                <a:lnTo>
                  <a:pt x="675" y="30"/>
                </a:lnTo>
                <a:lnTo>
                  <a:pt x="675" y="45"/>
                </a:lnTo>
                <a:lnTo>
                  <a:pt x="691" y="30"/>
                </a:lnTo>
                <a:lnTo>
                  <a:pt x="691" y="45"/>
                </a:lnTo>
                <a:lnTo>
                  <a:pt x="691" y="61"/>
                </a:lnTo>
                <a:lnTo>
                  <a:pt x="675" y="76"/>
                </a:lnTo>
                <a:lnTo>
                  <a:pt x="675" y="91"/>
                </a:lnTo>
                <a:lnTo>
                  <a:pt x="691" y="106"/>
                </a:lnTo>
                <a:lnTo>
                  <a:pt x="675" y="106"/>
                </a:lnTo>
                <a:lnTo>
                  <a:pt x="691" y="137"/>
                </a:lnTo>
                <a:lnTo>
                  <a:pt x="691" y="152"/>
                </a:lnTo>
                <a:lnTo>
                  <a:pt x="706" y="167"/>
                </a:lnTo>
                <a:lnTo>
                  <a:pt x="706" y="182"/>
                </a:lnTo>
                <a:lnTo>
                  <a:pt x="721" y="182"/>
                </a:lnTo>
                <a:lnTo>
                  <a:pt x="721" y="197"/>
                </a:lnTo>
                <a:lnTo>
                  <a:pt x="737" y="197"/>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3" name="Freeform 45"/>
          <p:cNvSpPr>
            <a:spLocks/>
          </p:cNvSpPr>
          <p:nvPr/>
        </p:nvSpPr>
        <p:spPr bwMode="auto">
          <a:xfrm>
            <a:off x="7942266" y="2720975"/>
            <a:ext cx="2166937" cy="482600"/>
          </a:xfrm>
          <a:custGeom>
            <a:avLst/>
            <a:gdLst>
              <a:gd name="T0" fmla="*/ 2147483647 w 1365"/>
              <a:gd name="T1" fmla="*/ 0 h 304"/>
              <a:gd name="T2" fmla="*/ 2147483647 w 1365"/>
              <a:gd name="T3" fmla="*/ 2147483647 h 304"/>
              <a:gd name="T4" fmla="*/ 2147483647 w 1365"/>
              <a:gd name="T5" fmla="*/ 2147483647 h 304"/>
              <a:gd name="T6" fmla="*/ 2147483647 w 1365"/>
              <a:gd name="T7" fmla="*/ 2147483647 h 304"/>
              <a:gd name="T8" fmla="*/ 2147483647 w 1365"/>
              <a:gd name="T9" fmla="*/ 2147483647 h 304"/>
              <a:gd name="T10" fmla="*/ 2147483647 w 1365"/>
              <a:gd name="T11" fmla="*/ 2147483647 h 304"/>
              <a:gd name="T12" fmla="*/ 2147483647 w 1365"/>
              <a:gd name="T13" fmla="*/ 2147483647 h 304"/>
              <a:gd name="T14" fmla="*/ 2147483647 w 1365"/>
              <a:gd name="T15" fmla="*/ 2147483647 h 304"/>
              <a:gd name="T16" fmla="*/ 2147483647 w 1365"/>
              <a:gd name="T17" fmla="*/ 2147483647 h 304"/>
              <a:gd name="T18" fmla="*/ 2147483647 w 1365"/>
              <a:gd name="T19" fmla="*/ 2147483647 h 304"/>
              <a:gd name="T20" fmla="*/ 2147483647 w 1365"/>
              <a:gd name="T21" fmla="*/ 2147483647 h 304"/>
              <a:gd name="T22" fmla="*/ 2147483647 w 1365"/>
              <a:gd name="T23" fmla="*/ 2147483647 h 304"/>
              <a:gd name="T24" fmla="*/ 2147483647 w 1365"/>
              <a:gd name="T25" fmla="*/ 2147483647 h 304"/>
              <a:gd name="T26" fmla="*/ 2147483647 w 1365"/>
              <a:gd name="T27" fmla="*/ 2147483647 h 304"/>
              <a:gd name="T28" fmla="*/ 2147483647 w 1365"/>
              <a:gd name="T29" fmla="*/ 2147483647 h 304"/>
              <a:gd name="T30" fmla="*/ 2147483647 w 1365"/>
              <a:gd name="T31" fmla="*/ 2147483647 h 304"/>
              <a:gd name="T32" fmla="*/ 2147483647 w 1365"/>
              <a:gd name="T33" fmla="*/ 2147483647 h 304"/>
              <a:gd name="T34" fmla="*/ 2147483647 w 1365"/>
              <a:gd name="T35" fmla="*/ 2147483647 h 304"/>
              <a:gd name="T36" fmla="*/ 2147483647 w 1365"/>
              <a:gd name="T37" fmla="*/ 2147483647 h 304"/>
              <a:gd name="T38" fmla="*/ 2147483647 w 1365"/>
              <a:gd name="T39" fmla="*/ 2147483647 h 304"/>
              <a:gd name="T40" fmla="*/ 2147483647 w 1365"/>
              <a:gd name="T41" fmla="*/ 2147483647 h 304"/>
              <a:gd name="T42" fmla="*/ 2147483647 w 1365"/>
              <a:gd name="T43" fmla="*/ 2147483647 h 304"/>
              <a:gd name="T44" fmla="*/ 2147483647 w 1365"/>
              <a:gd name="T45" fmla="*/ 2147483647 h 304"/>
              <a:gd name="T46" fmla="*/ 0 w 1365"/>
              <a:gd name="T47" fmla="*/ 2147483647 h 304"/>
              <a:gd name="T48" fmla="*/ 2147483647 w 1365"/>
              <a:gd name="T49" fmla="*/ 2147483647 h 304"/>
              <a:gd name="T50" fmla="*/ 2147483647 w 1365"/>
              <a:gd name="T51" fmla="*/ 2147483647 h 304"/>
              <a:gd name="T52" fmla="*/ 2147483647 w 1365"/>
              <a:gd name="T53" fmla="*/ 2147483647 h 304"/>
              <a:gd name="T54" fmla="*/ 2147483647 w 1365"/>
              <a:gd name="T55" fmla="*/ 2147483647 h 304"/>
              <a:gd name="T56" fmla="*/ 2147483647 w 1365"/>
              <a:gd name="T57" fmla="*/ 2147483647 h 304"/>
              <a:gd name="T58" fmla="*/ 2147483647 w 1365"/>
              <a:gd name="T59" fmla="*/ 2147483647 h 304"/>
              <a:gd name="T60" fmla="*/ 2147483647 w 1365"/>
              <a:gd name="T61" fmla="*/ 2147483647 h 304"/>
              <a:gd name="T62" fmla="*/ 2147483647 w 1365"/>
              <a:gd name="T63" fmla="*/ 2147483647 h 304"/>
              <a:gd name="T64" fmla="*/ 2147483647 w 1365"/>
              <a:gd name="T65" fmla="*/ 2147483647 h 304"/>
              <a:gd name="T66" fmla="*/ 2147483647 w 1365"/>
              <a:gd name="T67" fmla="*/ 2147483647 h 304"/>
              <a:gd name="T68" fmla="*/ 2147483647 w 1365"/>
              <a:gd name="T69" fmla="*/ 2147483647 h 304"/>
              <a:gd name="T70" fmla="*/ 2147483647 w 1365"/>
              <a:gd name="T71" fmla="*/ 2147483647 h 304"/>
              <a:gd name="T72" fmla="*/ 2147483647 w 1365"/>
              <a:gd name="T73" fmla="*/ 2147483647 h 304"/>
              <a:gd name="T74" fmla="*/ 2147483647 w 1365"/>
              <a:gd name="T75" fmla="*/ 2147483647 h 304"/>
              <a:gd name="T76" fmla="*/ 2147483647 w 1365"/>
              <a:gd name="T77" fmla="*/ 2147483647 h 304"/>
              <a:gd name="T78" fmla="*/ 2147483647 w 1365"/>
              <a:gd name="T79" fmla="*/ 2147483647 h 304"/>
              <a:gd name="T80" fmla="*/ 2147483647 w 1365"/>
              <a:gd name="T81" fmla="*/ 2147483647 h 304"/>
              <a:gd name="T82" fmla="*/ 2147483647 w 1365"/>
              <a:gd name="T83" fmla="*/ 2147483647 h 304"/>
              <a:gd name="T84" fmla="*/ 2147483647 w 1365"/>
              <a:gd name="T85" fmla="*/ 2147483647 h 304"/>
              <a:gd name="T86" fmla="*/ 2147483647 w 1365"/>
              <a:gd name="T87" fmla="*/ 2147483647 h 304"/>
              <a:gd name="T88" fmla="*/ 2147483647 w 1365"/>
              <a:gd name="T89" fmla="*/ 2147483647 h 304"/>
              <a:gd name="T90" fmla="*/ 2147483647 w 1365"/>
              <a:gd name="T91" fmla="*/ 2147483647 h 304"/>
              <a:gd name="T92" fmla="*/ 2147483647 w 1365"/>
              <a:gd name="T93" fmla="*/ 2147483647 h 304"/>
              <a:gd name="T94" fmla="*/ 2147483647 w 1365"/>
              <a:gd name="T95" fmla="*/ 2147483647 h 304"/>
              <a:gd name="T96" fmla="*/ 2147483647 w 1365"/>
              <a:gd name="T97" fmla="*/ 2147483647 h 304"/>
              <a:gd name="T98" fmla="*/ 2147483647 w 1365"/>
              <a:gd name="T99" fmla="*/ 2147483647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65" h="304">
                <a:moveTo>
                  <a:pt x="1365" y="0"/>
                </a:moveTo>
                <a:lnTo>
                  <a:pt x="1365" y="0"/>
                </a:lnTo>
                <a:lnTo>
                  <a:pt x="1365" y="15"/>
                </a:lnTo>
                <a:lnTo>
                  <a:pt x="1365" y="30"/>
                </a:lnTo>
                <a:lnTo>
                  <a:pt x="1349" y="30"/>
                </a:lnTo>
                <a:lnTo>
                  <a:pt x="1349" y="46"/>
                </a:lnTo>
                <a:lnTo>
                  <a:pt x="1365" y="46"/>
                </a:lnTo>
                <a:lnTo>
                  <a:pt x="1349" y="46"/>
                </a:lnTo>
                <a:lnTo>
                  <a:pt x="1334" y="61"/>
                </a:lnTo>
                <a:lnTo>
                  <a:pt x="1303" y="91"/>
                </a:lnTo>
                <a:lnTo>
                  <a:pt x="1288" y="91"/>
                </a:lnTo>
                <a:lnTo>
                  <a:pt x="1273" y="76"/>
                </a:lnTo>
                <a:lnTo>
                  <a:pt x="1273" y="91"/>
                </a:lnTo>
                <a:lnTo>
                  <a:pt x="1257" y="91"/>
                </a:lnTo>
                <a:lnTo>
                  <a:pt x="1242" y="91"/>
                </a:lnTo>
                <a:lnTo>
                  <a:pt x="1242" y="106"/>
                </a:lnTo>
                <a:lnTo>
                  <a:pt x="1227" y="121"/>
                </a:lnTo>
                <a:lnTo>
                  <a:pt x="1211" y="121"/>
                </a:lnTo>
                <a:lnTo>
                  <a:pt x="1211" y="106"/>
                </a:lnTo>
                <a:lnTo>
                  <a:pt x="1227" y="106"/>
                </a:lnTo>
                <a:lnTo>
                  <a:pt x="1211" y="106"/>
                </a:lnTo>
                <a:lnTo>
                  <a:pt x="1196" y="106"/>
                </a:lnTo>
                <a:lnTo>
                  <a:pt x="1196" y="121"/>
                </a:lnTo>
                <a:lnTo>
                  <a:pt x="1181" y="121"/>
                </a:lnTo>
                <a:lnTo>
                  <a:pt x="1165" y="121"/>
                </a:lnTo>
                <a:lnTo>
                  <a:pt x="1165" y="137"/>
                </a:lnTo>
                <a:lnTo>
                  <a:pt x="1165" y="152"/>
                </a:lnTo>
                <a:lnTo>
                  <a:pt x="1150" y="152"/>
                </a:lnTo>
                <a:lnTo>
                  <a:pt x="1135" y="152"/>
                </a:lnTo>
                <a:lnTo>
                  <a:pt x="1119" y="167"/>
                </a:lnTo>
                <a:lnTo>
                  <a:pt x="1104" y="182"/>
                </a:lnTo>
                <a:lnTo>
                  <a:pt x="1089" y="182"/>
                </a:lnTo>
                <a:lnTo>
                  <a:pt x="1073" y="197"/>
                </a:lnTo>
                <a:lnTo>
                  <a:pt x="1058" y="197"/>
                </a:lnTo>
                <a:lnTo>
                  <a:pt x="1043" y="197"/>
                </a:lnTo>
                <a:lnTo>
                  <a:pt x="1027" y="197"/>
                </a:lnTo>
                <a:lnTo>
                  <a:pt x="1012" y="213"/>
                </a:lnTo>
                <a:lnTo>
                  <a:pt x="997" y="213"/>
                </a:lnTo>
                <a:lnTo>
                  <a:pt x="997" y="228"/>
                </a:lnTo>
                <a:lnTo>
                  <a:pt x="997" y="243"/>
                </a:lnTo>
                <a:lnTo>
                  <a:pt x="981" y="258"/>
                </a:lnTo>
                <a:lnTo>
                  <a:pt x="966" y="258"/>
                </a:lnTo>
                <a:lnTo>
                  <a:pt x="951" y="258"/>
                </a:lnTo>
                <a:lnTo>
                  <a:pt x="951" y="304"/>
                </a:lnTo>
                <a:lnTo>
                  <a:pt x="736" y="304"/>
                </a:lnTo>
                <a:lnTo>
                  <a:pt x="322" y="304"/>
                </a:lnTo>
                <a:lnTo>
                  <a:pt x="337" y="304"/>
                </a:lnTo>
                <a:lnTo>
                  <a:pt x="0" y="304"/>
                </a:lnTo>
                <a:lnTo>
                  <a:pt x="15" y="304"/>
                </a:lnTo>
                <a:lnTo>
                  <a:pt x="15" y="288"/>
                </a:lnTo>
                <a:lnTo>
                  <a:pt x="30" y="273"/>
                </a:lnTo>
                <a:lnTo>
                  <a:pt x="30" y="288"/>
                </a:lnTo>
                <a:lnTo>
                  <a:pt x="30" y="273"/>
                </a:lnTo>
                <a:lnTo>
                  <a:pt x="30" y="258"/>
                </a:lnTo>
                <a:lnTo>
                  <a:pt x="15" y="258"/>
                </a:lnTo>
                <a:lnTo>
                  <a:pt x="15" y="243"/>
                </a:lnTo>
                <a:lnTo>
                  <a:pt x="30" y="243"/>
                </a:lnTo>
                <a:lnTo>
                  <a:pt x="30" y="228"/>
                </a:lnTo>
                <a:lnTo>
                  <a:pt x="15" y="228"/>
                </a:lnTo>
                <a:lnTo>
                  <a:pt x="30" y="228"/>
                </a:lnTo>
                <a:lnTo>
                  <a:pt x="15" y="228"/>
                </a:lnTo>
                <a:lnTo>
                  <a:pt x="30" y="228"/>
                </a:lnTo>
                <a:lnTo>
                  <a:pt x="30" y="213"/>
                </a:lnTo>
                <a:lnTo>
                  <a:pt x="30" y="228"/>
                </a:lnTo>
                <a:lnTo>
                  <a:pt x="46" y="228"/>
                </a:lnTo>
                <a:lnTo>
                  <a:pt x="46" y="213"/>
                </a:lnTo>
                <a:lnTo>
                  <a:pt x="30" y="213"/>
                </a:lnTo>
                <a:lnTo>
                  <a:pt x="30" y="197"/>
                </a:lnTo>
                <a:lnTo>
                  <a:pt x="46" y="197"/>
                </a:lnTo>
                <a:lnTo>
                  <a:pt x="46" y="213"/>
                </a:lnTo>
                <a:lnTo>
                  <a:pt x="61" y="213"/>
                </a:lnTo>
                <a:lnTo>
                  <a:pt x="61" y="197"/>
                </a:lnTo>
                <a:lnTo>
                  <a:pt x="46" y="197"/>
                </a:lnTo>
                <a:lnTo>
                  <a:pt x="61" y="182"/>
                </a:lnTo>
                <a:lnTo>
                  <a:pt x="46" y="167"/>
                </a:lnTo>
                <a:lnTo>
                  <a:pt x="61" y="167"/>
                </a:lnTo>
                <a:lnTo>
                  <a:pt x="76" y="167"/>
                </a:lnTo>
                <a:lnTo>
                  <a:pt x="76" y="152"/>
                </a:lnTo>
                <a:lnTo>
                  <a:pt x="92" y="152"/>
                </a:lnTo>
                <a:lnTo>
                  <a:pt x="76" y="137"/>
                </a:lnTo>
                <a:lnTo>
                  <a:pt x="92" y="137"/>
                </a:lnTo>
                <a:lnTo>
                  <a:pt x="107" y="137"/>
                </a:lnTo>
                <a:lnTo>
                  <a:pt x="107" y="121"/>
                </a:lnTo>
                <a:lnTo>
                  <a:pt x="92" y="121"/>
                </a:lnTo>
                <a:lnTo>
                  <a:pt x="92" y="106"/>
                </a:lnTo>
                <a:lnTo>
                  <a:pt x="92" y="91"/>
                </a:lnTo>
                <a:lnTo>
                  <a:pt x="107" y="91"/>
                </a:lnTo>
                <a:lnTo>
                  <a:pt x="107" y="76"/>
                </a:lnTo>
                <a:lnTo>
                  <a:pt x="92" y="76"/>
                </a:lnTo>
                <a:lnTo>
                  <a:pt x="92" y="61"/>
                </a:lnTo>
                <a:lnTo>
                  <a:pt x="107" y="61"/>
                </a:lnTo>
                <a:lnTo>
                  <a:pt x="122" y="61"/>
                </a:lnTo>
                <a:lnTo>
                  <a:pt x="107" y="61"/>
                </a:lnTo>
                <a:lnTo>
                  <a:pt x="107" y="46"/>
                </a:lnTo>
                <a:lnTo>
                  <a:pt x="122" y="46"/>
                </a:lnTo>
                <a:lnTo>
                  <a:pt x="122" y="30"/>
                </a:lnTo>
                <a:lnTo>
                  <a:pt x="122" y="15"/>
                </a:lnTo>
                <a:lnTo>
                  <a:pt x="122" y="30"/>
                </a:lnTo>
                <a:lnTo>
                  <a:pt x="138" y="15"/>
                </a:lnTo>
                <a:lnTo>
                  <a:pt x="352" y="15"/>
                </a:lnTo>
              </a:path>
            </a:pathLst>
          </a:custGeom>
          <a:noFill/>
          <a:ln w="1905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4" name="Freeform 46"/>
          <p:cNvSpPr>
            <a:spLocks/>
          </p:cNvSpPr>
          <p:nvPr/>
        </p:nvSpPr>
        <p:spPr bwMode="auto">
          <a:xfrm>
            <a:off x="8501066" y="2697166"/>
            <a:ext cx="1608137" cy="47625"/>
          </a:xfrm>
          <a:custGeom>
            <a:avLst/>
            <a:gdLst>
              <a:gd name="T0" fmla="*/ 0 w 1013"/>
              <a:gd name="T1" fmla="*/ 2147483647 h 30"/>
              <a:gd name="T2" fmla="*/ 0 w 1013"/>
              <a:gd name="T3" fmla="*/ 2147483647 h 30"/>
              <a:gd name="T4" fmla="*/ 0 w 1013"/>
              <a:gd name="T5" fmla="*/ 0 h 30"/>
              <a:gd name="T6" fmla="*/ 2147483647 w 1013"/>
              <a:gd name="T7" fmla="*/ 0 h 30"/>
              <a:gd name="T8" fmla="*/ 2147483647 w 1013"/>
              <a:gd name="T9" fmla="*/ 0 h 30"/>
              <a:gd name="T10" fmla="*/ 2147483647 w 1013"/>
              <a:gd name="T11" fmla="*/ 0 h 30"/>
              <a:gd name="T12" fmla="*/ 2147483647 w 1013"/>
              <a:gd name="T13" fmla="*/ 0 h 30"/>
              <a:gd name="T14" fmla="*/ 2147483647 w 1013"/>
              <a:gd name="T15" fmla="*/ 2147483647 h 30"/>
              <a:gd name="T16" fmla="*/ 2147483647 w 1013"/>
              <a:gd name="T17" fmla="*/ 0 h 30"/>
              <a:gd name="T18" fmla="*/ 2147483647 w 1013"/>
              <a:gd name="T19" fmla="*/ 2147483647 h 30"/>
              <a:gd name="T20" fmla="*/ 2147483647 w 1013"/>
              <a:gd name="T21" fmla="*/ 2147483647 h 30"/>
              <a:gd name="T22" fmla="*/ 2147483647 w 1013"/>
              <a:gd name="T23" fmla="*/ 2147483647 h 30"/>
              <a:gd name="T24" fmla="*/ 2147483647 w 1013"/>
              <a:gd name="T25" fmla="*/ 2147483647 h 30"/>
              <a:gd name="T26" fmla="*/ 2147483647 w 1013"/>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3" h="30">
                <a:moveTo>
                  <a:pt x="0" y="30"/>
                </a:moveTo>
                <a:lnTo>
                  <a:pt x="0" y="30"/>
                </a:lnTo>
                <a:lnTo>
                  <a:pt x="0" y="0"/>
                </a:lnTo>
                <a:lnTo>
                  <a:pt x="31" y="0"/>
                </a:lnTo>
                <a:lnTo>
                  <a:pt x="230" y="0"/>
                </a:lnTo>
                <a:lnTo>
                  <a:pt x="246" y="0"/>
                </a:lnTo>
                <a:lnTo>
                  <a:pt x="353" y="0"/>
                </a:lnTo>
                <a:lnTo>
                  <a:pt x="415" y="15"/>
                </a:lnTo>
                <a:lnTo>
                  <a:pt x="445" y="0"/>
                </a:lnTo>
                <a:lnTo>
                  <a:pt x="522" y="15"/>
                </a:lnTo>
                <a:lnTo>
                  <a:pt x="599" y="15"/>
                </a:lnTo>
                <a:lnTo>
                  <a:pt x="691" y="15"/>
                </a:lnTo>
                <a:lnTo>
                  <a:pt x="967" y="15"/>
                </a:lnTo>
                <a:lnTo>
                  <a:pt x="1013" y="15"/>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5" name="Freeform 47"/>
          <p:cNvSpPr>
            <a:spLocks/>
          </p:cNvSpPr>
          <p:nvPr/>
        </p:nvSpPr>
        <p:spPr bwMode="auto">
          <a:xfrm>
            <a:off x="9110663" y="3203575"/>
            <a:ext cx="1193800" cy="1371600"/>
          </a:xfrm>
          <a:custGeom>
            <a:avLst/>
            <a:gdLst>
              <a:gd name="T0" fmla="*/ 2147483647 w 751"/>
              <a:gd name="T1" fmla="*/ 2147483647 h 864"/>
              <a:gd name="T2" fmla="*/ 2147483647 w 751"/>
              <a:gd name="T3" fmla="*/ 2147483647 h 864"/>
              <a:gd name="T4" fmla="*/ 2147483647 w 751"/>
              <a:gd name="T5" fmla="*/ 2147483647 h 864"/>
              <a:gd name="T6" fmla="*/ 2147483647 w 751"/>
              <a:gd name="T7" fmla="*/ 2147483647 h 864"/>
              <a:gd name="T8" fmla="*/ 2147483647 w 751"/>
              <a:gd name="T9" fmla="*/ 2147483647 h 864"/>
              <a:gd name="T10" fmla="*/ 2147483647 w 751"/>
              <a:gd name="T11" fmla="*/ 2147483647 h 864"/>
              <a:gd name="T12" fmla="*/ 2147483647 w 751"/>
              <a:gd name="T13" fmla="*/ 2147483647 h 864"/>
              <a:gd name="T14" fmla="*/ 2147483647 w 751"/>
              <a:gd name="T15" fmla="*/ 2147483647 h 864"/>
              <a:gd name="T16" fmla="*/ 2147483647 w 751"/>
              <a:gd name="T17" fmla="*/ 2147483647 h 864"/>
              <a:gd name="T18" fmla="*/ 2147483647 w 751"/>
              <a:gd name="T19" fmla="*/ 2147483647 h 864"/>
              <a:gd name="T20" fmla="*/ 2147483647 w 751"/>
              <a:gd name="T21" fmla="*/ 2147483647 h 864"/>
              <a:gd name="T22" fmla="*/ 2147483647 w 751"/>
              <a:gd name="T23" fmla="*/ 2147483647 h 864"/>
              <a:gd name="T24" fmla="*/ 2147483647 w 751"/>
              <a:gd name="T25" fmla="*/ 2147483647 h 864"/>
              <a:gd name="T26" fmla="*/ 2147483647 w 751"/>
              <a:gd name="T27" fmla="*/ 2147483647 h 864"/>
              <a:gd name="T28" fmla="*/ 2147483647 w 751"/>
              <a:gd name="T29" fmla="*/ 2147483647 h 864"/>
              <a:gd name="T30" fmla="*/ 2147483647 w 751"/>
              <a:gd name="T31" fmla="*/ 2147483647 h 864"/>
              <a:gd name="T32" fmla="*/ 2147483647 w 751"/>
              <a:gd name="T33" fmla="*/ 2147483647 h 864"/>
              <a:gd name="T34" fmla="*/ 2147483647 w 751"/>
              <a:gd name="T35" fmla="*/ 2147483647 h 864"/>
              <a:gd name="T36" fmla="*/ 2147483647 w 751"/>
              <a:gd name="T37" fmla="*/ 2147483647 h 864"/>
              <a:gd name="T38" fmla="*/ 2147483647 w 751"/>
              <a:gd name="T39" fmla="*/ 2147483647 h 864"/>
              <a:gd name="T40" fmla="*/ 2147483647 w 751"/>
              <a:gd name="T41" fmla="*/ 2147483647 h 864"/>
              <a:gd name="T42" fmla="*/ 2147483647 w 751"/>
              <a:gd name="T43" fmla="*/ 2147483647 h 864"/>
              <a:gd name="T44" fmla="*/ 2147483647 w 751"/>
              <a:gd name="T45" fmla="*/ 2147483647 h 864"/>
              <a:gd name="T46" fmla="*/ 2147483647 w 751"/>
              <a:gd name="T47" fmla="*/ 2147483647 h 864"/>
              <a:gd name="T48" fmla="*/ 2147483647 w 751"/>
              <a:gd name="T49" fmla="*/ 2147483647 h 864"/>
              <a:gd name="T50" fmla="*/ 2147483647 w 751"/>
              <a:gd name="T51" fmla="*/ 2147483647 h 864"/>
              <a:gd name="T52" fmla="*/ 2147483647 w 751"/>
              <a:gd name="T53" fmla="*/ 2147483647 h 864"/>
              <a:gd name="T54" fmla="*/ 2147483647 w 751"/>
              <a:gd name="T55" fmla="*/ 2147483647 h 864"/>
              <a:gd name="T56" fmla="*/ 2147483647 w 751"/>
              <a:gd name="T57" fmla="*/ 2147483647 h 864"/>
              <a:gd name="T58" fmla="*/ 2147483647 w 751"/>
              <a:gd name="T59" fmla="*/ 2147483647 h 864"/>
              <a:gd name="T60" fmla="*/ 2147483647 w 751"/>
              <a:gd name="T61" fmla="*/ 2147483647 h 864"/>
              <a:gd name="T62" fmla="*/ 2147483647 w 751"/>
              <a:gd name="T63" fmla="*/ 2147483647 h 864"/>
              <a:gd name="T64" fmla="*/ 2147483647 w 751"/>
              <a:gd name="T65" fmla="*/ 2147483647 h 864"/>
              <a:gd name="T66" fmla="*/ 2147483647 w 751"/>
              <a:gd name="T67" fmla="*/ 2147483647 h 864"/>
              <a:gd name="T68" fmla="*/ 2147483647 w 751"/>
              <a:gd name="T69" fmla="*/ 2147483647 h 864"/>
              <a:gd name="T70" fmla="*/ 2147483647 w 751"/>
              <a:gd name="T71" fmla="*/ 2147483647 h 864"/>
              <a:gd name="T72" fmla="*/ 2147483647 w 751"/>
              <a:gd name="T73" fmla="*/ 2147483647 h 864"/>
              <a:gd name="T74" fmla="*/ 2147483647 w 751"/>
              <a:gd name="T75" fmla="*/ 2147483647 h 864"/>
              <a:gd name="T76" fmla="*/ 2147483647 w 751"/>
              <a:gd name="T77" fmla="*/ 2147483647 h 864"/>
              <a:gd name="T78" fmla="*/ 2147483647 w 751"/>
              <a:gd name="T79" fmla="*/ 2147483647 h 864"/>
              <a:gd name="T80" fmla="*/ 2147483647 w 751"/>
              <a:gd name="T81" fmla="*/ 2147483647 h 864"/>
              <a:gd name="T82" fmla="*/ 2147483647 w 751"/>
              <a:gd name="T83" fmla="*/ 0 h 864"/>
              <a:gd name="T84" fmla="*/ 2147483647 w 751"/>
              <a:gd name="T85" fmla="*/ 2147483647 h 864"/>
              <a:gd name="T86" fmla="*/ 2147483647 w 751"/>
              <a:gd name="T87" fmla="*/ 2147483647 h 864"/>
              <a:gd name="T88" fmla="*/ 2147483647 w 751"/>
              <a:gd name="T89" fmla="*/ 2147483647 h 864"/>
              <a:gd name="T90" fmla="*/ 2147483647 w 751"/>
              <a:gd name="T91" fmla="*/ 2147483647 h 864"/>
              <a:gd name="T92" fmla="*/ 2147483647 w 751"/>
              <a:gd name="T93" fmla="*/ 2147483647 h 864"/>
              <a:gd name="T94" fmla="*/ 2147483647 w 751"/>
              <a:gd name="T95" fmla="*/ 2147483647 h 864"/>
              <a:gd name="T96" fmla="*/ 2147483647 w 751"/>
              <a:gd name="T97" fmla="*/ 2147483647 h 864"/>
              <a:gd name="T98" fmla="*/ 2147483647 w 751"/>
              <a:gd name="T99" fmla="*/ 214748364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51" h="864">
                <a:moveTo>
                  <a:pt x="751" y="576"/>
                </a:moveTo>
                <a:lnTo>
                  <a:pt x="751" y="576"/>
                </a:lnTo>
                <a:lnTo>
                  <a:pt x="736" y="576"/>
                </a:lnTo>
                <a:lnTo>
                  <a:pt x="751" y="576"/>
                </a:lnTo>
                <a:lnTo>
                  <a:pt x="736" y="591"/>
                </a:lnTo>
                <a:lnTo>
                  <a:pt x="721" y="591"/>
                </a:lnTo>
                <a:lnTo>
                  <a:pt x="721" y="606"/>
                </a:lnTo>
                <a:lnTo>
                  <a:pt x="736" y="606"/>
                </a:lnTo>
                <a:lnTo>
                  <a:pt x="721" y="606"/>
                </a:lnTo>
                <a:lnTo>
                  <a:pt x="721" y="622"/>
                </a:lnTo>
                <a:lnTo>
                  <a:pt x="705" y="622"/>
                </a:lnTo>
                <a:lnTo>
                  <a:pt x="721" y="622"/>
                </a:lnTo>
                <a:lnTo>
                  <a:pt x="721" y="637"/>
                </a:lnTo>
                <a:lnTo>
                  <a:pt x="705" y="652"/>
                </a:lnTo>
                <a:lnTo>
                  <a:pt x="690" y="652"/>
                </a:lnTo>
                <a:lnTo>
                  <a:pt x="705" y="652"/>
                </a:lnTo>
                <a:lnTo>
                  <a:pt x="690" y="682"/>
                </a:lnTo>
                <a:lnTo>
                  <a:pt x="690" y="698"/>
                </a:lnTo>
                <a:lnTo>
                  <a:pt x="690" y="713"/>
                </a:lnTo>
                <a:lnTo>
                  <a:pt x="675" y="728"/>
                </a:lnTo>
                <a:lnTo>
                  <a:pt x="659" y="728"/>
                </a:lnTo>
                <a:lnTo>
                  <a:pt x="675" y="728"/>
                </a:lnTo>
                <a:lnTo>
                  <a:pt x="675" y="743"/>
                </a:lnTo>
                <a:lnTo>
                  <a:pt x="659" y="743"/>
                </a:lnTo>
                <a:lnTo>
                  <a:pt x="659" y="758"/>
                </a:lnTo>
                <a:lnTo>
                  <a:pt x="675" y="758"/>
                </a:lnTo>
                <a:lnTo>
                  <a:pt x="675" y="773"/>
                </a:lnTo>
                <a:lnTo>
                  <a:pt x="659" y="789"/>
                </a:lnTo>
                <a:lnTo>
                  <a:pt x="659" y="804"/>
                </a:lnTo>
                <a:lnTo>
                  <a:pt x="644" y="804"/>
                </a:lnTo>
                <a:lnTo>
                  <a:pt x="629" y="804"/>
                </a:lnTo>
                <a:lnTo>
                  <a:pt x="629" y="789"/>
                </a:lnTo>
                <a:lnTo>
                  <a:pt x="629" y="804"/>
                </a:lnTo>
                <a:lnTo>
                  <a:pt x="613" y="789"/>
                </a:lnTo>
                <a:lnTo>
                  <a:pt x="598" y="789"/>
                </a:lnTo>
                <a:lnTo>
                  <a:pt x="583" y="789"/>
                </a:lnTo>
                <a:lnTo>
                  <a:pt x="567" y="789"/>
                </a:lnTo>
                <a:lnTo>
                  <a:pt x="583" y="789"/>
                </a:lnTo>
                <a:lnTo>
                  <a:pt x="567" y="804"/>
                </a:lnTo>
                <a:lnTo>
                  <a:pt x="567" y="819"/>
                </a:lnTo>
                <a:lnTo>
                  <a:pt x="583" y="834"/>
                </a:lnTo>
                <a:lnTo>
                  <a:pt x="567" y="834"/>
                </a:lnTo>
                <a:lnTo>
                  <a:pt x="567" y="849"/>
                </a:lnTo>
                <a:lnTo>
                  <a:pt x="567" y="864"/>
                </a:lnTo>
                <a:lnTo>
                  <a:pt x="552" y="864"/>
                </a:lnTo>
                <a:lnTo>
                  <a:pt x="537" y="849"/>
                </a:lnTo>
                <a:lnTo>
                  <a:pt x="552" y="849"/>
                </a:lnTo>
                <a:lnTo>
                  <a:pt x="537" y="834"/>
                </a:lnTo>
                <a:lnTo>
                  <a:pt x="307" y="819"/>
                </a:lnTo>
                <a:lnTo>
                  <a:pt x="123" y="804"/>
                </a:lnTo>
                <a:lnTo>
                  <a:pt x="107" y="789"/>
                </a:lnTo>
                <a:lnTo>
                  <a:pt x="107" y="773"/>
                </a:lnTo>
                <a:lnTo>
                  <a:pt x="107" y="758"/>
                </a:lnTo>
                <a:lnTo>
                  <a:pt x="107" y="743"/>
                </a:lnTo>
                <a:lnTo>
                  <a:pt x="92" y="728"/>
                </a:lnTo>
                <a:lnTo>
                  <a:pt x="92" y="713"/>
                </a:lnTo>
                <a:lnTo>
                  <a:pt x="77" y="698"/>
                </a:lnTo>
                <a:lnTo>
                  <a:pt x="92" y="698"/>
                </a:lnTo>
                <a:lnTo>
                  <a:pt x="92" y="682"/>
                </a:lnTo>
                <a:lnTo>
                  <a:pt x="92" y="667"/>
                </a:lnTo>
                <a:lnTo>
                  <a:pt x="92" y="652"/>
                </a:lnTo>
                <a:lnTo>
                  <a:pt x="92" y="637"/>
                </a:lnTo>
                <a:lnTo>
                  <a:pt x="77" y="622"/>
                </a:lnTo>
                <a:lnTo>
                  <a:pt x="77" y="606"/>
                </a:lnTo>
                <a:lnTo>
                  <a:pt x="77" y="591"/>
                </a:lnTo>
                <a:lnTo>
                  <a:pt x="77" y="576"/>
                </a:lnTo>
                <a:lnTo>
                  <a:pt x="92" y="576"/>
                </a:lnTo>
                <a:lnTo>
                  <a:pt x="92" y="561"/>
                </a:lnTo>
                <a:lnTo>
                  <a:pt x="92" y="546"/>
                </a:lnTo>
                <a:lnTo>
                  <a:pt x="107" y="531"/>
                </a:lnTo>
                <a:lnTo>
                  <a:pt x="123" y="515"/>
                </a:lnTo>
                <a:lnTo>
                  <a:pt x="107" y="515"/>
                </a:lnTo>
                <a:lnTo>
                  <a:pt x="123" y="515"/>
                </a:lnTo>
                <a:lnTo>
                  <a:pt x="107" y="515"/>
                </a:lnTo>
                <a:lnTo>
                  <a:pt x="107" y="500"/>
                </a:lnTo>
                <a:lnTo>
                  <a:pt x="107" y="485"/>
                </a:lnTo>
                <a:lnTo>
                  <a:pt x="107" y="470"/>
                </a:lnTo>
                <a:lnTo>
                  <a:pt x="92" y="455"/>
                </a:lnTo>
                <a:lnTo>
                  <a:pt x="92" y="440"/>
                </a:lnTo>
                <a:lnTo>
                  <a:pt x="77" y="440"/>
                </a:lnTo>
                <a:lnTo>
                  <a:pt x="77" y="424"/>
                </a:lnTo>
                <a:lnTo>
                  <a:pt x="77" y="409"/>
                </a:lnTo>
                <a:lnTo>
                  <a:pt x="0" y="0"/>
                </a:lnTo>
                <a:lnTo>
                  <a:pt x="215" y="0"/>
                </a:lnTo>
                <a:lnTo>
                  <a:pt x="399" y="0"/>
                </a:lnTo>
                <a:lnTo>
                  <a:pt x="399" y="15"/>
                </a:lnTo>
                <a:lnTo>
                  <a:pt x="383" y="30"/>
                </a:lnTo>
                <a:lnTo>
                  <a:pt x="368" y="30"/>
                </a:lnTo>
                <a:lnTo>
                  <a:pt x="368" y="45"/>
                </a:lnTo>
                <a:lnTo>
                  <a:pt x="368" y="60"/>
                </a:lnTo>
                <a:lnTo>
                  <a:pt x="383" y="75"/>
                </a:lnTo>
                <a:lnTo>
                  <a:pt x="399" y="75"/>
                </a:lnTo>
                <a:lnTo>
                  <a:pt x="399" y="91"/>
                </a:lnTo>
                <a:lnTo>
                  <a:pt x="414" y="91"/>
                </a:lnTo>
                <a:lnTo>
                  <a:pt x="414" y="106"/>
                </a:lnTo>
                <a:lnTo>
                  <a:pt x="429" y="106"/>
                </a:lnTo>
                <a:lnTo>
                  <a:pt x="445" y="106"/>
                </a:lnTo>
                <a:lnTo>
                  <a:pt x="445" y="121"/>
                </a:lnTo>
                <a:lnTo>
                  <a:pt x="460" y="136"/>
                </a:lnTo>
                <a:lnTo>
                  <a:pt x="460" y="151"/>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6" name="Freeform 48"/>
          <p:cNvSpPr>
            <a:spLocks/>
          </p:cNvSpPr>
          <p:nvPr/>
        </p:nvSpPr>
        <p:spPr bwMode="auto">
          <a:xfrm>
            <a:off x="9840913" y="3443291"/>
            <a:ext cx="488950" cy="674687"/>
          </a:xfrm>
          <a:custGeom>
            <a:avLst/>
            <a:gdLst>
              <a:gd name="T0" fmla="*/ 0 w 307"/>
              <a:gd name="T1" fmla="*/ 0 h 425"/>
              <a:gd name="T2" fmla="*/ 0 w 307"/>
              <a:gd name="T3" fmla="*/ 2147483647 h 425"/>
              <a:gd name="T4" fmla="*/ 2147483647 w 307"/>
              <a:gd name="T5" fmla="*/ 2147483647 h 425"/>
              <a:gd name="T6" fmla="*/ 2147483647 w 307"/>
              <a:gd name="T7" fmla="*/ 2147483647 h 425"/>
              <a:gd name="T8" fmla="*/ 2147483647 w 307"/>
              <a:gd name="T9" fmla="*/ 2147483647 h 425"/>
              <a:gd name="T10" fmla="*/ 2147483647 w 307"/>
              <a:gd name="T11" fmla="*/ 2147483647 h 425"/>
              <a:gd name="T12" fmla="*/ 2147483647 w 307"/>
              <a:gd name="T13" fmla="*/ 2147483647 h 425"/>
              <a:gd name="T14" fmla="*/ 2147483647 w 307"/>
              <a:gd name="T15" fmla="*/ 2147483647 h 425"/>
              <a:gd name="T16" fmla="*/ 2147483647 w 307"/>
              <a:gd name="T17" fmla="*/ 2147483647 h 425"/>
              <a:gd name="T18" fmla="*/ 2147483647 w 307"/>
              <a:gd name="T19" fmla="*/ 2147483647 h 425"/>
              <a:gd name="T20" fmla="*/ 2147483647 w 307"/>
              <a:gd name="T21" fmla="*/ 2147483647 h 425"/>
              <a:gd name="T22" fmla="*/ 2147483647 w 307"/>
              <a:gd name="T23" fmla="*/ 2147483647 h 425"/>
              <a:gd name="T24" fmla="*/ 2147483647 w 307"/>
              <a:gd name="T25" fmla="*/ 2147483647 h 425"/>
              <a:gd name="T26" fmla="*/ 2147483647 w 307"/>
              <a:gd name="T27" fmla="*/ 2147483647 h 425"/>
              <a:gd name="T28" fmla="*/ 2147483647 w 307"/>
              <a:gd name="T29" fmla="*/ 2147483647 h 425"/>
              <a:gd name="T30" fmla="*/ 2147483647 w 307"/>
              <a:gd name="T31" fmla="*/ 2147483647 h 425"/>
              <a:gd name="T32" fmla="*/ 2147483647 w 307"/>
              <a:gd name="T33" fmla="*/ 2147483647 h 425"/>
              <a:gd name="T34" fmla="*/ 2147483647 w 307"/>
              <a:gd name="T35" fmla="*/ 2147483647 h 425"/>
              <a:gd name="T36" fmla="*/ 2147483647 w 307"/>
              <a:gd name="T37" fmla="*/ 2147483647 h 425"/>
              <a:gd name="T38" fmla="*/ 2147483647 w 307"/>
              <a:gd name="T39" fmla="*/ 2147483647 h 425"/>
              <a:gd name="T40" fmla="*/ 2147483647 w 307"/>
              <a:gd name="T41" fmla="*/ 2147483647 h 425"/>
              <a:gd name="T42" fmla="*/ 2147483647 w 307"/>
              <a:gd name="T43" fmla="*/ 2147483647 h 425"/>
              <a:gd name="T44" fmla="*/ 2147483647 w 307"/>
              <a:gd name="T45" fmla="*/ 2147483647 h 425"/>
              <a:gd name="T46" fmla="*/ 2147483647 w 307"/>
              <a:gd name="T47" fmla="*/ 2147483647 h 425"/>
              <a:gd name="T48" fmla="*/ 2147483647 w 307"/>
              <a:gd name="T49" fmla="*/ 2147483647 h 425"/>
              <a:gd name="T50" fmla="*/ 2147483647 w 307"/>
              <a:gd name="T51" fmla="*/ 2147483647 h 425"/>
              <a:gd name="T52" fmla="*/ 2147483647 w 307"/>
              <a:gd name="T53" fmla="*/ 2147483647 h 425"/>
              <a:gd name="T54" fmla="*/ 2147483647 w 307"/>
              <a:gd name="T55" fmla="*/ 2147483647 h 425"/>
              <a:gd name="T56" fmla="*/ 2147483647 w 307"/>
              <a:gd name="T57" fmla="*/ 2147483647 h 425"/>
              <a:gd name="T58" fmla="*/ 2147483647 w 307"/>
              <a:gd name="T59" fmla="*/ 2147483647 h 425"/>
              <a:gd name="T60" fmla="*/ 2147483647 w 307"/>
              <a:gd name="T61" fmla="*/ 2147483647 h 425"/>
              <a:gd name="T62" fmla="*/ 2147483647 w 307"/>
              <a:gd name="T63" fmla="*/ 2147483647 h 425"/>
              <a:gd name="T64" fmla="*/ 2147483647 w 307"/>
              <a:gd name="T65" fmla="*/ 2147483647 h 425"/>
              <a:gd name="T66" fmla="*/ 2147483647 w 307"/>
              <a:gd name="T67" fmla="*/ 2147483647 h 425"/>
              <a:gd name="T68" fmla="*/ 2147483647 w 307"/>
              <a:gd name="T69" fmla="*/ 2147483647 h 425"/>
              <a:gd name="T70" fmla="*/ 2147483647 w 307"/>
              <a:gd name="T71" fmla="*/ 2147483647 h 425"/>
              <a:gd name="T72" fmla="*/ 2147483647 w 307"/>
              <a:gd name="T73" fmla="*/ 2147483647 h 425"/>
              <a:gd name="T74" fmla="*/ 2147483647 w 307"/>
              <a:gd name="T75" fmla="*/ 2147483647 h 425"/>
              <a:gd name="T76" fmla="*/ 2147483647 w 307"/>
              <a:gd name="T77" fmla="*/ 2147483647 h 425"/>
              <a:gd name="T78" fmla="*/ 2147483647 w 307"/>
              <a:gd name="T79" fmla="*/ 2147483647 h 425"/>
              <a:gd name="T80" fmla="*/ 2147483647 w 307"/>
              <a:gd name="T81" fmla="*/ 2147483647 h 425"/>
              <a:gd name="T82" fmla="*/ 2147483647 w 307"/>
              <a:gd name="T83" fmla="*/ 2147483647 h 425"/>
              <a:gd name="T84" fmla="*/ 2147483647 w 307"/>
              <a:gd name="T85" fmla="*/ 2147483647 h 425"/>
              <a:gd name="T86" fmla="*/ 2147483647 w 307"/>
              <a:gd name="T87" fmla="*/ 2147483647 h 425"/>
              <a:gd name="T88" fmla="*/ 2147483647 w 307"/>
              <a:gd name="T89" fmla="*/ 2147483647 h 425"/>
              <a:gd name="T90" fmla="*/ 2147483647 w 307"/>
              <a:gd name="T91" fmla="*/ 2147483647 h 425"/>
              <a:gd name="T92" fmla="*/ 2147483647 w 307"/>
              <a:gd name="T93" fmla="*/ 2147483647 h 425"/>
              <a:gd name="T94" fmla="*/ 2147483647 w 307"/>
              <a:gd name="T95" fmla="*/ 2147483647 h 425"/>
              <a:gd name="T96" fmla="*/ 2147483647 w 307"/>
              <a:gd name="T97" fmla="*/ 2147483647 h 425"/>
              <a:gd name="T98" fmla="*/ 2147483647 w 307"/>
              <a:gd name="T99" fmla="*/ 2147483647 h 425"/>
              <a:gd name="T100" fmla="*/ 2147483647 w 307"/>
              <a:gd name="T101" fmla="*/ 2147483647 h 425"/>
              <a:gd name="T102" fmla="*/ 2147483647 w 307"/>
              <a:gd name="T103" fmla="*/ 2147483647 h 4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7" h="425">
                <a:moveTo>
                  <a:pt x="0" y="0"/>
                </a:moveTo>
                <a:lnTo>
                  <a:pt x="0" y="15"/>
                </a:lnTo>
                <a:lnTo>
                  <a:pt x="15" y="15"/>
                </a:lnTo>
                <a:lnTo>
                  <a:pt x="15" y="31"/>
                </a:lnTo>
                <a:lnTo>
                  <a:pt x="31" y="46"/>
                </a:lnTo>
                <a:lnTo>
                  <a:pt x="46" y="61"/>
                </a:lnTo>
                <a:lnTo>
                  <a:pt x="61" y="76"/>
                </a:lnTo>
                <a:lnTo>
                  <a:pt x="77" y="76"/>
                </a:lnTo>
                <a:lnTo>
                  <a:pt x="77" y="91"/>
                </a:lnTo>
                <a:lnTo>
                  <a:pt x="92" y="106"/>
                </a:lnTo>
                <a:lnTo>
                  <a:pt x="92" y="122"/>
                </a:lnTo>
                <a:lnTo>
                  <a:pt x="107" y="122"/>
                </a:lnTo>
                <a:lnTo>
                  <a:pt x="123" y="137"/>
                </a:lnTo>
                <a:lnTo>
                  <a:pt x="138" y="152"/>
                </a:lnTo>
                <a:lnTo>
                  <a:pt x="123" y="152"/>
                </a:lnTo>
                <a:lnTo>
                  <a:pt x="138" y="152"/>
                </a:lnTo>
                <a:lnTo>
                  <a:pt x="123" y="152"/>
                </a:lnTo>
                <a:lnTo>
                  <a:pt x="123" y="167"/>
                </a:lnTo>
                <a:lnTo>
                  <a:pt x="138" y="167"/>
                </a:lnTo>
                <a:lnTo>
                  <a:pt x="138" y="182"/>
                </a:lnTo>
                <a:lnTo>
                  <a:pt x="153" y="182"/>
                </a:lnTo>
                <a:lnTo>
                  <a:pt x="153" y="198"/>
                </a:lnTo>
                <a:lnTo>
                  <a:pt x="153" y="182"/>
                </a:lnTo>
                <a:lnTo>
                  <a:pt x="153" y="198"/>
                </a:lnTo>
                <a:lnTo>
                  <a:pt x="169" y="213"/>
                </a:lnTo>
                <a:lnTo>
                  <a:pt x="184" y="213"/>
                </a:lnTo>
                <a:lnTo>
                  <a:pt x="184" y="228"/>
                </a:lnTo>
                <a:lnTo>
                  <a:pt x="184" y="213"/>
                </a:lnTo>
                <a:lnTo>
                  <a:pt x="199" y="228"/>
                </a:lnTo>
                <a:lnTo>
                  <a:pt x="199" y="243"/>
                </a:lnTo>
                <a:lnTo>
                  <a:pt x="199" y="228"/>
                </a:lnTo>
                <a:lnTo>
                  <a:pt x="199" y="243"/>
                </a:lnTo>
                <a:lnTo>
                  <a:pt x="199" y="258"/>
                </a:lnTo>
                <a:lnTo>
                  <a:pt x="215" y="258"/>
                </a:lnTo>
                <a:lnTo>
                  <a:pt x="215" y="273"/>
                </a:lnTo>
                <a:lnTo>
                  <a:pt x="215" y="289"/>
                </a:lnTo>
                <a:lnTo>
                  <a:pt x="215" y="304"/>
                </a:lnTo>
                <a:lnTo>
                  <a:pt x="230" y="319"/>
                </a:lnTo>
                <a:lnTo>
                  <a:pt x="245" y="319"/>
                </a:lnTo>
                <a:lnTo>
                  <a:pt x="245" y="334"/>
                </a:lnTo>
                <a:lnTo>
                  <a:pt x="245" y="349"/>
                </a:lnTo>
                <a:lnTo>
                  <a:pt x="261" y="349"/>
                </a:lnTo>
                <a:lnTo>
                  <a:pt x="261" y="364"/>
                </a:lnTo>
                <a:lnTo>
                  <a:pt x="245" y="364"/>
                </a:lnTo>
                <a:lnTo>
                  <a:pt x="261" y="380"/>
                </a:lnTo>
                <a:lnTo>
                  <a:pt x="245" y="380"/>
                </a:lnTo>
                <a:lnTo>
                  <a:pt x="261" y="380"/>
                </a:lnTo>
                <a:lnTo>
                  <a:pt x="261" y="395"/>
                </a:lnTo>
                <a:lnTo>
                  <a:pt x="276" y="395"/>
                </a:lnTo>
                <a:lnTo>
                  <a:pt x="291" y="410"/>
                </a:lnTo>
                <a:lnTo>
                  <a:pt x="307" y="410"/>
                </a:lnTo>
                <a:lnTo>
                  <a:pt x="291" y="425"/>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8" name="Freeform 50"/>
          <p:cNvSpPr>
            <a:spLocks/>
          </p:cNvSpPr>
          <p:nvPr/>
        </p:nvSpPr>
        <p:spPr bwMode="auto">
          <a:xfrm>
            <a:off x="9866315" y="5370516"/>
            <a:ext cx="45719" cy="45719"/>
          </a:xfrm>
          <a:custGeom>
            <a:avLst/>
            <a:gdLst>
              <a:gd name="T0" fmla="*/ 0 h 1587"/>
              <a:gd name="T1" fmla="*/ 0 h 1587"/>
              <a:gd name="T2" fmla="*/ 0 h 1587"/>
              <a:gd name="T3" fmla="*/ 0 60000 65536"/>
              <a:gd name="T4" fmla="*/ 0 60000 65536"/>
              <a:gd name="T5" fmla="*/ 0 60000 65536"/>
            </a:gdLst>
            <a:ahLst/>
            <a:cxnLst>
              <a:cxn ang="T3">
                <a:pos x="0" y="T0"/>
              </a:cxn>
              <a:cxn ang="T4">
                <a:pos x="0" y="T1"/>
              </a:cxn>
              <a:cxn ang="T5">
                <a:pos x="0" y="T2"/>
              </a:cxn>
            </a:cxnLst>
            <a:rect l="0" t="0" r="r" b="b"/>
            <a:pathLst>
              <a:path h="1587">
                <a:moveTo>
                  <a:pt x="0" y="0"/>
                </a:move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9" name="Freeform 51"/>
          <p:cNvSpPr>
            <a:spLocks/>
          </p:cNvSpPr>
          <p:nvPr/>
        </p:nvSpPr>
        <p:spPr bwMode="auto">
          <a:xfrm>
            <a:off x="9161466" y="4648203"/>
            <a:ext cx="776287" cy="722313"/>
          </a:xfrm>
          <a:custGeom>
            <a:avLst/>
            <a:gdLst>
              <a:gd name="T0" fmla="*/ 2147483647 w 490"/>
              <a:gd name="T1" fmla="*/ 2147483647 h 455"/>
              <a:gd name="T2" fmla="*/ 2147483647 w 490"/>
              <a:gd name="T3" fmla="*/ 2147483647 h 455"/>
              <a:gd name="T4" fmla="*/ 2147483647 w 490"/>
              <a:gd name="T5" fmla="*/ 2147483647 h 455"/>
              <a:gd name="T6" fmla="*/ 2147483647 w 490"/>
              <a:gd name="T7" fmla="*/ 2147483647 h 455"/>
              <a:gd name="T8" fmla="*/ 2147483647 w 490"/>
              <a:gd name="T9" fmla="*/ 2147483647 h 455"/>
              <a:gd name="T10" fmla="*/ 2147483647 w 490"/>
              <a:gd name="T11" fmla="*/ 2147483647 h 455"/>
              <a:gd name="T12" fmla="*/ 2147483647 w 490"/>
              <a:gd name="T13" fmla="*/ 2147483647 h 455"/>
              <a:gd name="T14" fmla="*/ 2147483647 w 490"/>
              <a:gd name="T15" fmla="*/ 2147483647 h 455"/>
              <a:gd name="T16" fmla="*/ 2147483647 w 490"/>
              <a:gd name="T17" fmla="*/ 2147483647 h 455"/>
              <a:gd name="T18" fmla="*/ 2147483647 w 490"/>
              <a:gd name="T19" fmla="*/ 2147483647 h 455"/>
              <a:gd name="T20" fmla="*/ 2147483647 w 490"/>
              <a:gd name="T21" fmla="*/ 2147483647 h 455"/>
              <a:gd name="T22" fmla="*/ 2147483647 w 490"/>
              <a:gd name="T23" fmla="*/ 2147483647 h 455"/>
              <a:gd name="T24" fmla="*/ 2147483647 w 490"/>
              <a:gd name="T25" fmla="*/ 2147483647 h 455"/>
              <a:gd name="T26" fmla="*/ 2147483647 w 490"/>
              <a:gd name="T27" fmla="*/ 2147483647 h 455"/>
              <a:gd name="T28" fmla="*/ 2147483647 w 490"/>
              <a:gd name="T29" fmla="*/ 2147483647 h 455"/>
              <a:gd name="T30" fmla="*/ 2147483647 w 490"/>
              <a:gd name="T31" fmla="*/ 2147483647 h 455"/>
              <a:gd name="T32" fmla="*/ 2147483647 w 490"/>
              <a:gd name="T33" fmla="*/ 2147483647 h 455"/>
              <a:gd name="T34" fmla="*/ 2147483647 w 490"/>
              <a:gd name="T35" fmla="*/ 2147483647 h 455"/>
              <a:gd name="T36" fmla="*/ 2147483647 w 490"/>
              <a:gd name="T37" fmla="*/ 2147483647 h 455"/>
              <a:gd name="T38" fmla="*/ 2147483647 w 490"/>
              <a:gd name="T39" fmla="*/ 2147483647 h 455"/>
              <a:gd name="T40" fmla="*/ 2147483647 w 490"/>
              <a:gd name="T41" fmla="*/ 2147483647 h 455"/>
              <a:gd name="T42" fmla="*/ 2147483647 w 490"/>
              <a:gd name="T43" fmla="*/ 2147483647 h 455"/>
              <a:gd name="T44" fmla="*/ 2147483647 w 490"/>
              <a:gd name="T45" fmla="*/ 2147483647 h 455"/>
              <a:gd name="T46" fmla="*/ 2147483647 w 490"/>
              <a:gd name="T47" fmla="*/ 2147483647 h 455"/>
              <a:gd name="T48" fmla="*/ 2147483647 w 490"/>
              <a:gd name="T49" fmla="*/ 2147483647 h 455"/>
              <a:gd name="T50" fmla="*/ 2147483647 w 490"/>
              <a:gd name="T51" fmla="*/ 2147483647 h 455"/>
              <a:gd name="T52" fmla="*/ 2147483647 w 490"/>
              <a:gd name="T53" fmla="*/ 2147483647 h 455"/>
              <a:gd name="T54" fmla="*/ 2147483647 w 490"/>
              <a:gd name="T55" fmla="*/ 2147483647 h 455"/>
              <a:gd name="T56" fmla="*/ 2147483647 w 490"/>
              <a:gd name="T57" fmla="*/ 2147483647 h 455"/>
              <a:gd name="T58" fmla="*/ 2147483647 w 490"/>
              <a:gd name="T59" fmla="*/ 2147483647 h 455"/>
              <a:gd name="T60" fmla="*/ 2147483647 w 490"/>
              <a:gd name="T61" fmla="*/ 2147483647 h 455"/>
              <a:gd name="T62" fmla="*/ 2147483647 w 490"/>
              <a:gd name="T63" fmla="*/ 2147483647 h 455"/>
              <a:gd name="T64" fmla="*/ 2147483647 w 490"/>
              <a:gd name="T65" fmla="*/ 2147483647 h 455"/>
              <a:gd name="T66" fmla="*/ 2147483647 w 490"/>
              <a:gd name="T67" fmla="*/ 2147483647 h 455"/>
              <a:gd name="T68" fmla="*/ 2147483647 w 490"/>
              <a:gd name="T69" fmla="*/ 0 h 455"/>
              <a:gd name="T70" fmla="*/ 2147483647 w 490"/>
              <a:gd name="T71" fmla="*/ 0 h 455"/>
              <a:gd name="T72" fmla="*/ 2147483647 w 490"/>
              <a:gd name="T73" fmla="*/ 2147483647 h 455"/>
              <a:gd name="T74" fmla="*/ 2147483647 w 490"/>
              <a:gd name="T75" fmla="*/ 2147483647 h 455"/>
              <a:gd name="T76" fmla="*/ 2147483647 w 490"/>
              <a:gd name="T77" fmla="*/ 2147483647 h 455"/>
              <a:gd name="T78" fmla="*/ 2147483647 w 490"/>
              <a:gd name="T79" fmla="*/ 2147483647 h 455"/>
              <a:gd name="T80" fmla="*/ 2147483647 w 490"/>
              <a:gd name="T81" fmla="*/ 2147483647 h 455"/>
              <a:gd name="T82" fmla="*/ 2147483647 w 490"/>
              <a:gd name="T83" fmla="*/ 2147483647 h 455"/>
              <a:gd name="T84" fmla="*/ 2147483647 w 490"/>
              <a:gd name="T85" fmla="*/ 2147483647 h 455"/>
              <a:gd name="T86" fmla="*/ 2147483647 w 490"/>
              <a:gd name="T87" fmla="*/ 2147483647 h 455"/>
              <a:gd name="T88" fmla="*/ 2147483647 w 490"/>
              <a:gd name="T89" fmla="*/ 2147483647 h 455"/>
              <a:gd name="T90" fmla="*/ 2147483647 w 490"/>
              <a:gd name="T91" fmla="*/ 2147483647 h 455"/>
              <a:gd name="T92" fmla="*/ 2147483647 w 490"/>
              <a:gd name="T93" fmla="*/ 2147483647 h 455"/>
              <a:gd name="T94" fmla="*/ 0 w 490"/>
              <a:gd name="T95" fmla="*/ 2147483647 h 455"/>
              <a:gd name="T96" fmla="*/ 0 w 490"/>
              <a:gd name="T97" fmla="*/ 2147483647 h 455"/>
              <a:gd name="T98" fmla="*/ 2147483647 w 490"/>
              <a:gd name="T99" fmla="*/ 2147483647 h 4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90" h="455">
                <a:moveTo>
                  <a:pt x="460" y="455"/>
                </a:moveTo>
                <a:lnTo>
                  <a:pt x="460" y="455"/>
                </a:lnTo>
                <a:lnTo>
                  <a:pt x="460" y="440"/>
                </a:lnTo>
                <a:lnTo>
                  <a:pt x="475" y="425"/>
                </a:lnTo>
                <a:lnTo>
                  <a:pt x="475" y="410"/>
                </a:lnTo>
                <a:lnTo>
                  <a:pt x="490" y="410"/>
                </a:lnTo>
                <a:lnTo>
                  <a:pt x="475" y="410"/>
                </a:lnTo>
                <a:lnTo>
                  <a:pt x="475" y="394"/>
                </a:lnTo>
                <a:lnTo>
                  <a:pt x="475" y="410"/>
                </a:lnTo>
                <a:lnTo>
                  <a:pt x="460" y="410"/>
                </a:lnTo>
                <a:lnTo>
                  <a:pt x="460" y="394"/>
                </a:lnTo>
                <a:lnTo>
                  <a:pt x="460" y="379"/>
                </a:lnTo>
                <a:lnTo>
                  <a:pt x="429" y="394"/>
                </a:lnTo>
                <a:lnTo>
                  <a:pt x="444" y="394"/>
                </a:lnTo>
                <a:lnTo>
                  <a:pt x="444" y="410"/>
                </a:lnTo>
                <a:lnTo>
                  <a:pt x="460" y="410"/>
                </a:lnTo>
                <a:lnTo>
                  <a:pt x="444" y="410"/>
                </a:lnTo>
                <a:lnTo>
                  <a:pt x="460" y="410"/>
                </a:lnTo>
                <a:lnTo>
                  <a:pt x="444" y="425"/>
                </a:lnTo>
                <a:lnTo>
                  <a:pt x="444" y="440"/>
                </a:lnTo>
                <a:lnTo>
                  <a:pt x="429" y="440"/>
                </a:lnTo>
                <a:lnTo>
                  <a:pt x="444" y="440"/>
                </a:lnTo>
                <a:lnTo>
                  <a:pt x="429" y="440"/>
                </a:lnTo>
                <a:lnTo>
                  <a:pt x="429" y="455"/>
                </a:lnTo>
                <a:lnTo>
                  <a:pt x="429" y="440"/>
                </a:lnTo>
                <a:lnTo>
                  <a:pt x="429" y="425"/>
                </a:lnTo>
                <a:lnTo>
                  <a:pt x="414" y="410"/>
                </a:lnTo>
                <a:lnTo>
                  <a:pt x="414" y="394"/>
                </a:lnTo>
                <a:lnTo>
                  <a:pt x="414" y="379"/>
                </a:lnTo>
                <a:lnTo>
                  <a:pt x="414" y="364"/>
                </a:lnTo>
                <a:lnTo>
                  <a:pt x="429" y="364"/>
                </a:lnTo>
                <a:lnTo>
                  <a:pt x="414" y="349"/>
                </a:lnTo>
                <a:lnTo>
                  <a:pt x="429" y="349"/>
                </a:lnTo>
                <a:lnTo>
                  <a:pt x="429" y="334"/>
                </a:lnTo>
                <a:lnTo>
                  <a:pt x="429" y="319"/>
                </a:lnTo>
                <a:lnTo>
                  <a:pt x="429" y="303"/>
                </a:lnTo>
                <a:lnTo>
                  <a:pt x="444" y="303"/>
                </a:lnTo>
                <a:lnTo>
                  <a:pt x="444" y="288"/>
                </a:lnTo>
                <a:lnTo>
                  <a:pt x="444" y="273"/>
                </a:lnTo>
                <a:lnTo>
                  <a:pt x="444" y="258"/>
                </a:lnTo>
                <a:lnTo>
                  <a:pt x="429" y="258"/>
                </a:lnTo>
                <a:lnTo>
                  <a:pt x="429" y="243"/>
                </a:lnTo>
                <a:lnTo>
                  <a:pt x="429" y="228"/>
                </a:lnTo>
                <a:lnTo>
                  <a:pt x="444" y="228"/>
                </a:lnTo>
                <a:lnTo>
                  <a:pt x="429" y="212"/>
                </a:lnTo>
                <a:lnTo>
                  <a:pt x="429" y="197"/>
                </a:lnTo>
                <a:lnTo>
                  <a:pt x="414" y="182"/>
                </a:lnTo>
                <a:lnTo>
                  <a:pt x="383" y="167"/>
                </a:lnTo>
                <a:lnTo>
                  <a:pt x="383" y="182"/>
                </a:lnTo>
                <a:lnTo>
                  <a:pt x="368" y="182"/>
                </a:lnTo>
                <a:lnTo>
                  <a:pt x="383" y="182"/>
                </a:lnTo>
                <a:lnTo>
                  <a:pt x="383" y="167"/>
                </a:lnTo>
                <a:lnTo>
                  <a:pt x="368" y="167"/>
                </a:lnTo>
                <a:lnTo>
                  <a:pt x="383" y="152"/>
                </a:lnTo>
                <a:lnTo>
                  <a:pt x="368" y="152"/>
                </a:lnTo>
                <a:lnTo>
                  <a:pt x="352" y="136"/>
                </a:lnTo>
                <a:lnTo>
                  <a:pt x="352" y="121"/>
                </a:lnTo>
                <a:lnTo>
                  <a:pt x="337" y="121"/>
                </a:lnTo>
                <a:lnTo>
                  <a:pt x="322" y="106"/>
                </a:lnTo>
                <a:lnTo>
                  <a:pt x="322" y="91"/>
                </a:lnTo>
                <a:lnTo>
                  <a:pt x="322" y="76"/>
                </a:lnTo>
                <a:lnTo>
                  <a:pt x="306" y="76"/>
                </a:lnTo>
                <a:lnTo>
                  <a:pt x="291" y="76"/>
                </a:lnTo>
                <a:lnTo>
                  <a:pt x="306" y="61"/>
                </a:lnTo>
                <a:lnTo>
                  <a:pt x="291" y="61"/>
                </a:lnTo>
                <a:lnTo>
                  <a:pt x="291" y="45"/>
                </a:lnTo>
                <a:lnTo>
                  <a:pt x="260" y="30"/>
                </a:lnTo>
                <a:lnTo>
                  <a:pt x="245" y="15"/>
                </a:lnTo>
                <a:lnTo>
                  <a:pt x="230" y="0"/>
                </a:lnTo>
                <a:lnTo>
                  <a:pt x="214" y="0"/>
                </a:lnTo>
                <a:lnTo>
                  <a:pt x="199" y="15"/>
                </a:lnTo>
                <a:lnTo>
                  <a:pt x="199" y="0"/>
                </a:lnTo>
                <a:lnTo>
                  <a:pt x="184" y="0"/>
                </a:lnTo>
                <a:lnTo>
                  <a:pt x="184" y="15"/>
                </a:lnTo>
                <a:lnTo>
                  <a:pt x="168" y="30"/>
                </a:lnTo>
                <a:lnTo>
                  <a:pt x="168" y="45"/>
                </a:lnTo>
                <a:lnTo>
                  <a:pt x="153" y="30"/>
                </a:lnTo>
                <a:lnTo>
                  <a:pt x="153" y="45"/>
                </a:lnTo>
                <a:lnTo>
                  <a:pt x="138" y="45"/>
                </a:lnTo>
                <a:lnTo>
                  <a:pt x="122" y="45"/>
                </a:lnTo>
                <a:lnTo>
                  <a:pt x="122" y="61"/>
                </a:lnTo>
                <a:lnTo>
                  <a:pt x="107" y="61"/>
                </a:lnTo>
                <a:lnTo>
                  <a:pt x="92" y="76"/>
                </a:lnTo>
                <a:lnTo>
                  <a:pt x="76" y="76"/>
                </a:lnTo>
                <a:lnTo>
                  <a:pt x="92" y="76"/>
                </a:lnTo>
                <a:lnTo>
                  <a:pt x="92" y="61"/>
                </a:lnTo>
                <a:lnTo>
                  <a:pt x="76" y="76"/>
                </a:lnTo>
                <a:lnTo>
                  <a:pt x="61" y="76"/>
                </a:lnTo>
                <a:lnTo>
                  <a:pt x="46" y="76"/>
                </a:lnTo>
                <a:lnTo>
                  <a:pt x="61" y="76"/>
                </a:lnTo>
                <a:lnTo>
                  <a:pt x="61" y="91"/>
                </a:lnTo>
                <a:lnTo>
                  <a:pt x="46" y="91"/>
                </a:lnTo>
                <a:lnTo>
                  <a:pt x="30" y="76"/>
                </a:lnTo>
                <a:lnTo>
                  <a:pt x="15" y="76"/>
                </a:lnTo>
                <a:lnTo>
                  <a:pt x="0" y="61"/>
                </a:lnTo>
                <a:lnTo>
                  <a:pt x="0" y="45"/>
                </a:lnTo>
                <a:lnTo>
                  <a:pt x="15" y="45"/>
                </a:lnTo>
                <a:lnTo>
                  <a:pt x="0" y="61"/>
                </a:lnTo>
                <a:lnTo>
                  <a:pt x="15" y="76"/>
                </a:lnTo>
                <a:lnTo>
                  <a:pt x="30" y="61"/>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0" name="Freeform 52"/>
          <p:cNvSpPr>
            <a:spLocks/>
          </p:cNvSpPr>
          <p:nvPr/>
        </p:nvSpPr>
        <p:spPr bwMode="auto">
          <a:xfrm>
            <a:off x="8599491" y="4383091"/>
            <a:ext cx="1851025" cy="987425"/>
          </a:xfrm>
          <a:custGeom>
            <a:avLst/>
            <a:gdLst>
              <a:gd name="T0" fmla="*/ 2147483647 w 1165"/>
              <a:gd name="T1" fmla="*/ 2147483647 h 622"/>
              <a:gd name="T2" fmla="*/ 2147483647 w 1165"/>
              <a:gd name="T3" fmla="*/ 2147483647 h 622"/>
              <a:gd name="T4" fmla="*/ 2147483647 w 1165"/>
              <a:gd name="T5" fmla="*/ 2147483647 h 622"/>
              <a:gd name="T6" fmla="*/ 2147483647 w 1165"/>
              <a:gd name="T7" fmla="*/ 2147483647 h 622"/>
              <a:gd name="T8" fmla="*/ 2147483647 w 1165"/>
              <a:gd name="T9" fmla="*/ 2147483647 h 622"/>
              <a:gd name="T10" fmla="*/ 2147483647 w 1165"/>
              <a:gd name="T11" fmla="*/ 2147483647 h 622"/>
              <a:gd name="T12" fmla="*/ 2147483647 w 1165"/>
              <a:gd name="T13" fmla="*/ 2147483647 h 622"/>
              <a:gd name="T14" fmla="*/ 2147483647 w 1165"/>
              <a:gd name="T15" fmla="*/ 2147483647 h 622"/>
              <a:gd name="T16" fmla="*/ 2147483647 w 1165"/>
              <a:gd name="T17" fmla="*/ 2147483647 h 622"/>
              <a:gd name="T18" fmla="*/ 2147483647 w 1165"/>
              <a:gd name="T19" fmla="*/ 2147483647 h 622"/>
              <a:gd name="T20" fmla="*/ 2147483647 w 1165"/>
              <a:gd name="T21" fmla="*/ 2147483647 h 622"/>
              <a:gd name="T22" fmla="*/ 2147483647 w 1165"/>
              <a:gd name="T23" fmla="*/ 2147483647 h 622"/>
              <a:gd name="T24" fmla="*/ 2147483647 w 1165"/>
              <a:gd name="T25" fmla="*/ 2147483647 h 622"/>
              <a:gd name="T26" fmla="*/ 2147483647 w 1165"/>
              <a:gd name="T27" fmla="*/ 2147483647 h 622"/>
              <a:gd name="T28" fmla="*/ 2147483647 w 1165"/>
              <a:gd name="T29" fmla="*/ 2147483647 h 622"/>
              <a:gd name="T30" fmla="*/ 2147483647 w 1165"/>
              <a:gd name="T31" fmla="*/ 2147483647 h 622"/>
              <a:gd name="T32" fmla="*/ 2147483647 w 1165"/>
              <a:gd name="T33" fmla="*/ 2147483647 h 622"/>
              <a:gd name="T34" fmla="*/ 2147483647 w 1165"/>
              <a:gd name="T35" fmla="*/ 2147483647 h 622"/>
              <a:gd name="T36" fmla="*/ 2147483647 w 1165"/>
              <a:gd name="T37" fmla="*/ 2147483647 h 622"/>
              <a:gd name="T38" fmla="*/ 2147483647 w 1165"/>
              <a:gd name="T39" fmla="*/ 2147483647 h 622"/>
              <a:gd name="T40" fmla="*/ 2147483647 w 1165"/>
              <a:gd name="T41" fmla="*/ 2147483647 h 622"/>
              <a:gd name="T42" fmla="*/ 2147483647 w 1165"/>
              <a:gd name="T43" fmla="*/ 2147483647 h 622"/>
              <a:gd name="T44" fmla="*/ 2147483647 w 1165"/>
              <a:gd name="T45" fmla="*/ 2147483647 h 622"/>
              <a:gd name="T46" fmla="*/ 2147483647 w 1165"/>
              <a:gd name="T47" fmla="*/ 2147483647 h 622"/>
              <a:gd name="T48" fmla="*/ 2147483647 w 1165"/>
              <a:gd name="T49" fmla="*/ 2147483647 h 622"/>
              <a:gd name="T50" fmla="*/ 2147483647 w 1165"/>
              <a:gd name="T51" fmla="*/ 2147483647 h 622"/>
              <a:gd name="T52" fmla="*/ 2147483647 w 1165"/>
              <a:gd name="T53" fmla="*/ 2147483647 h 622"/>
              <a:gd name="T54" fmla="*/ 2147483647 w 1165"/>
              <a:gd name="T55" fmla="*/ 2147483647 h 622"/>
              <a:gd name="T56" fmla="*/ 2147483647 w 1165"/>
              <a:gd name="T57" fmla="*/ 2147483647 h 622"/>
              <a:gd name="T58" fmla="*/ 2147483647 w 1165"/>
              <a:gd name="T59" fmla="*/ 2147483647 h 622"/>
              <a:gd name="T60" fmla="*/ 2147483647 w 1165"/>
              <a:gd name="T61" fmla="*/ 2147483647 h 622"/>
              <a:gd name="T62" fmla="*/ 2147483647 w 1165"/>
              <a:gd name="T63" fmla="*/ 2147483647 h 622"/>
              <a:gd name="T64" fmla="*/ 2147483647 w 1165"/>
              <a:gd name="T65" fmla="*/ 2147483647 h 622"/>
              <a:gd name="T66" fmla="*/ 2147483647 w 1165"/>
              <a:gd name="T67" fmla="*/ 2147483647 h 622"/>
              <a:gd name="T68" fmla="*/ 2147483647 w 1165"/>
              <a:gd name="T69" fmla="*/ 2147483647 h 622"/>
              <a:gd name="T70" fmla="*/ 2147483647 w 1165"/>
              <a:gd name="T71" fmla="*/ 2147483647 h 622"/>
              <a:gd name="T72" fmla="*/ 2147483647 w 1165"/>
              <a:gd name="T73" fmla="*/ 2147483647 h 622"/>
              <a:gd name="T74" fmla="*/ 2147483647 w 1165"/>
              <a:gd name="T75" fmla="*/ 2147483647 h 6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65" h="622">
                <a:moveTo>
                  <a:pt x="383" y="228"/>
                </a:moveTo>
                <a:lnTo>
                  <a:pt x="368" y="212"/>
                </a:lnTo>
                <a:lnTo>
                  <a:pt x="353" y="197"/>
                </a:lnTo>
                <a:lnTo>
                  <a:pt x="337" y="197"/>
                </a:lnTo>
                <a:lnTo>
                  <a:pt x="337" y="182"/>
                </a:lnTo>
                <a:lnTo>
                  <a:pt x="322" y="182"/>
                </a:lnTo>
                <a:lnTo>
                  <a:pt x="322" y="167"/>
                </a:lnTo>
                <a:lnTo>
                  <a:pt x="322" y="182"/>
                </a:lnTo>
                <a:lnTo>
                  <a:pt x="307" y="167"/>
                </a:lnTo>
                <a:lnTo>
                  <a:pt x="276" y="152"/>
                </a:lnTo>
                <a:lnTo>
                  <a:pt x="230" y="121"/>
                </a:lnTo>
                <a:lnTo>
                  <a:pt x="199" y="121"/>
                </a:lnTo>
                <a:lnTo>
                  <a:pt x="168" y="121"/>
                </a:lnTo>
                <a:lnTo>
                  <a:pt x="122" y="121"/>
                </a:lnTo>
                <a:lnTo>
                  <a:pt x="61" y="137"/>
                </a:lnTo>
                <a:lnTo>
                  <a:pt x="15" y="137"/>
                </a:lnTo>
                <a:lnTo>
                  <a:pt x="30" y="137"/>
                </a:lnTo>
                <a:lnTo>
                  <a:pt x="30" y="121"/>
                </a:lnTo>
                <a:lnTo>
                  <a:pt x="46" y="106"/>
                </a:lnTo>
                <a:lnTo>
                  <a:pt x="30" y="106"/>
                </a:lnTo>
                <a:lnTo>
                  <a:pt x="46" y="106"/>
                </a:lnTo>
                <a:lnTo>
                  <a:pt x="30" y="91"/>
                </a:lnTo>
                <a:lnTo>
                  <a:pt x="46" y="76"/>
                </a:lnTo>
                <a:lnTo>
                  <a:pt x="46" y="61"/>
                </a:lnTo>
                <a:lnTo>
                  <a:pt x="15" y="61"/>
                </a:lnTo>
                <a:lnTo>
                  <a:pt x="15" y="46"/>
                </a:lnTo>
                <a:lnTo>
                  <a:pt x="0" y="30"/>
                </a:lnTo>
                <a:lnTo>
                  <a:pt x="15" y="15"/>
                </a:lnTo>
                <a:lnTo>
                  <a:pt x="429" y="0"/>
                </a:lnTo>
                <a:lnTo>
                  <a:pt x="429" y="15"/>
                </a:lnTo>
                <a:lnTo>
                  <a:pt x="429" y="30"/>
                </a:lnTo>
                <a:lnTo>
                  <a:pt x="429" y="46"/>
                </a:lnTo>
                <a:lnTo>
                  <a:pt x="445" y="61"/>
                </a:lnTo>
                <a:lnTo>
                  <a:pt x="629" y="76"/>
                </a:lnTo>
                <a:lnTo>
                  <a:pt x="859" y="91"/>
                </a:lnTo>
                <a:lnTo>
                  <a:pt x="874" y="106"/>
                </a:lnTo>
                <a:lnTo>
                  <a:pt x="859" y="106"/>
                </a:lnTo>
                <a:lnTo>
                  <a:pt x="874" y="121"/>
                </a:lnTo>
                <a:lnTo>
                  <a:pt x="889" y="121"/>
                </a:lnTo>
                <a:lnTo>
                  <a:pt x="889" y="106"/>
                </a:lnTo>
                <a:lnTo>
                  <a:pt x="889" y="91"/>
                </a:lnTo>
                <a:lnTo>
                  <a:pt x="905" y="91"/>
                </a:lnTo>
                <a:lnTo>
                  <a:pt x="889" y="76"/>
                </a:lnTo>
                <a:lnTo>
                  <a:pt x="889" y="61"/>
                </a:lnTo>
                <a:lnTo>
                  <a:pt x="905" y="46"/>
                </a:lnTo>
                <a:lnTo>
                  <a:pt x="889" y="46"/>
                </a:lnTo>
                <a:lnTo>
                  <a:pt x="905" y="46"/>
                </a:lnTo>
                <a:lnTo>
                  <a:pt x="920" y="46"/>
                </a:lnTo>
                <a:lnTo>
                  <a:pt x="935" y="46"/>
                </a:lnTo>
                <a:lnTo>
                  <a:pt x="951" y="61"/>
                </a:lnTo>
                <a:lnTo>
                  <a:pt x="951" y="46"/>
                </a:lnTo>
                <a:lnTo>
                  <a:pt x="951" y="61"/>
                </a:lnTo>
                <a:lnTo>
                  <a:pt x="966" y="61"/>
                </a:lnTo>
                <a:lnTo>
                  <a:pt x="981" y="61"/>
                </a:lnTo>
                <a:lnTo>
                  <a:pt x="997" y="61"/>
                </a:lnTo>
                <a:lnTo>
                  <a:pt x="981" y="76"/>
                </a:lnTo>
                <a:lnTo>
                  <a:pt x="997" y="91"/>
                </a:lnTo>
                <a:lnTo>
                  <a:pt x="981" y="106"/>
                </a:lnTo>
                <a:lnTo>
                  <a:pt x="997" y="106"/>
                </a:lnTo>
                <a:lnTo>
                  <a:pt x="997" y="121"/>
                </a:lnTo>
                <a:lnTo>
                  <a:pt x="997" y="137"/>
                </a:lnTo>
                <a:lnTo>
                  <a:pt x="1027" y="243"/>
                </a:lnTo>
                <a:lnTo>
                  <a:pt x="1058" y="349"/>
                </a:lnTo>
                <a:lnTo>
                  <a:pt x="1073" y="349"/>
                </a:lnTo>
                <a:lnTo>
                  <a:pt x="1073" y="364"/>
                </a:lnTo>
                <a:lnTo>
                  <a:pt x="1104" y="410"/>
                </a:lnTo>
                <a:lnTo>
                  <a:pt x="1119" y="440"/>
                </a:lnTo>
                <a:lnTo>
                  <a:pt x="1135" y="455"/>
                </a:lnTo>
                <a:lnTo>
                  <a:pt x="1135" y="470"/>
                </a:lnTo>
                <a:lnTo>
                  <a:pt x="1119" y="470"/>
                </a:lnTo>
                <a:lnTo>
                  <a:pt x="1119" y="486"/>
                </a:lnTo>
                <a:lnTo>
                  <a:pt x="1119" y="516"/>
                </a:lnTo>
                <a:lnTo>
                  <a:pt x="1135" y="531"/>
                </a:lnTo>
                <a:lnTo>
                  <a:pt x="1150" y="592"/>
                </a:lnTo>
                <a:lnTo>
                  <a:pt x="1165" y="622"/>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1" name="Freeform 53"/>
          <p:cNvSpPr>
            <a:spLocks/>
          </p:cNvSpPr>
          <p:nvPr/>
        </p:nvSpPr>
        <p:spPr bwMode="auto">
          <a:xfrm>
            <a:off x="9256716" y="4745041"/>
            <a:ext cx="96837" cy="47625"/>
          </a:xfrm>
          <a:custGeom>
            <a:avLst/>
            <a:gdLst>
              <a:gd name="T0" fmla="*/ 2147483647 w 61"/>
              <a:gd name="T1" fmla="*/ 0 h 30"/>
              <a:gd name="T2" fmla="*/ 2147483647 w 61"/>
              <a:gd name="T3" fmla="*/ 2147483647 h 30"/>
              <a:gd name="T4" fmla="*/ 2147483647 w 61"/>
              <a:gd name="T5" fmla="*/ 2147483647 h 30"/>
              <a:gd name="T6" fmla="*/ 0 w 61"/>
              <a:gd name="T7" fmla="*/ 2147483647 h 30"/>
              <a:gd name="T8" fmla="*/ 2147483647 w 61"/>
              <a:gd name="T9" fmla="*/ 2147483647 h 30"/>
              <a:gd name="T10" fmla="*/ 2147483647 w 61"/>
              <a:gd name="T11" fmla="*/ 2147483647 h 30"/>
              <a:gd name="T12" fmla="*/ 2147483647 w 61"/>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0">
                <a:moveTo>
                  <a:pt x="61" y="0"/>
                </a:moveTo>
                <a:lnTo>
                  <a:pt x="46" y="15"/>
                </a:lnTo>
                <a:lnTo>
                  <a:pt x="15" y="30"/>
                </a:lnTo>
                <a:lnTo>
                  <a:pt x="0" y="30"/>
                </a:lnTo>
                <a:lnTo>
                  <a:pt x="15" y="30"/>
                </a:lnTo>
                <a:lnTo>
                  <a:pt x="46" y="15"/>
                </a:lnTo>
                <a:lnTo>
                  <a:pt x="61"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2" name="Freeform 54"/>
          <p:cNvSpPr>
            <a:spLocks/>
          </p:cNvSpPr>
          <p:nvPr/>
        </p:nvSpPr>
        <p:spPr bwMode="auto">
          <a:xfrm>
            <a:off x="9353552" y="4745041"/>
            <a:ext cx="45719" cy="45719"/>
          </a:xfrm>
          <a:custGeom>
            <a:avLst/>
            <a:gdLst>
              <a:gd name="T0" fmla="*/ 2147483647 w 16"/>
              <a:gd name="T1" fmla="*/ 0 h 1587"/>
              <a:gd name="T2" fmla="*/ 0 w 16"/>
              <a:gd name="T3" fmla="*/ 0 h 1587"/>
              <a:gd name="T4" fmla="*/ 2147483647 w 16"/>
              <a:gd name="T5" fmla="*/ 0 h 1587"/>
              <a:gd name="T6" fmla="*/ 0 60000 65536"/>
              <a:gd name="T7" fmla="*/ 0 60000 65536"/>
              <a:gd name="T8" fmla="*/ 0 60000 65536"/>
            </a:gdLst>
            <a:ahLst/>
            <a:cxnLst>
              <a:cxn ang="T6">
                <a:pos x="T0" y="T1"/>
              </a:cxn>
              <a:cxn ang="T7">
                <a:pos x="T2" y="T3"/>
              </a:cxn>
              <a:cxn ang="T8">
                <a:pos x="T4" y="T5"/>
              </a:cxn>
            </a:cxnLst>
            <a:rect l="0" t="0" r="r" b="b"/>
            <a:pathLst>
              <a:path w="16" h="1587">
                <a:moveTo>
                  <a:pt x="16" y="0"/>
                </a:moveTo>
                <a:lnTo>
                  <a:pt x="0" y="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3" name="Freeform 55"/>
          <p:cNvSpPr>
            <a:spLocks/>
          </p:cNvSpPr>
          <p:nvPr/>
        </p:nvSpPr>
        <p:spPr bwMode="auto">
          <a:xfrm>
            <a:off x="9453566" y="2720978"/>
            <a:ext cx="2212975" cy="842963"/>
          </a:xfrm>
          <a:custGeom>
            <a:avLst/>
            <a:gdLst>
              <a:gd name="T0" fmla="*/ 2147483647 w 1395"/>
              <a:gd name="T1" fmla="*/ 2147483647 h 531"/>
              <a:gd name="T2" fmla="*/ 2147483647 w 1395"/>
              <a:gd name="T3" fmla="*/ 2147483647 h 531"/>
              <a:gd name="T4" fmla="*/ 2147483647 w 1395"/>
              <a:gd name="T5" fmla="*/ 2147483647 h 531"/>
              <a:gd name="T6" fmla="*/ 2147483647 w 1395"/>
              <a:gd name="T7" fmla="*/ 2147483647 h 531"/>
              <a:gd name="T8" fmla="*/ 2147483647 w 1395"/>
              <a:gd name="T9" fmla="*/ 2147483647 h 531"/>
              <a:gd name="T10" fmla="*/ 2147483647 w 1395"/>
              <a:gd name="T11" fmla="*/ 2147483647 h 531"/>
              <a:gd name="T12" fmla="*/ 2147483647 w 1395"/>
              <a:gd name="T13" fmla="*/ 2147483647 h 531"/>
              <a:gd name="T14" fmla="*/ 2147483647 w 1395"/>
              <a:gd name="T15" fmla="*/ 2147483647 h 531"/>
              <a:gd name="T16" fmla="*/ 2147483647 w 1395"/>
              <a:gd name="T17" fmla="*/ 2147483647 h 531"/>
              <a:gd name="T18" fmla="*/ 2147483647 w 1395"/>
              <a:gd name="T19" fmla="*/ 2147483647 h 531"/>
              <a:gd name="T20" fmla="*/ 2147483647 w 1395"/>
              <a:gd name="T21" fmla="*/ 2147483647 h 531"/>
              <a:gd name="T22" fmla="*/ 2147483647 w 1395"/>
              <a:gd name="T23" fmla="*/ 2147483647 h 531"/>
              <a:gd name="T24" fmla="*/ 2147483647 w 1395"/>
              <a:gd name="T25" fmla="*/ 2147483647 h 531"/>
              <a:gd name="T26" fmla="*/ 2147483647 w 1395"/>
              <a:gd name="T27" fmla="*/ 2147483647 h 531"/>
              <a:gd name="T28" fmla="*/ 2147483647 w 1395"/>
              <a:gd name="T29" fmla="*/ 2147483647 h 531"/>
              <a:gd name="T30" fmla="*/ 2147483647 w 1395"/>
              <a:gd name="T31" fmla="*/ 2147483647 h 531"/>
              <a:gd name="T32" fmla="*/ 2147483647 w 1395"/>
              <a:gd name="T33" fmla="*/ 2147483647 h 531"/>
              <a:gd name="T34" fmla="*/ 2147483647 w 1395"/>
              <a:gd name="T35" fmla="*/ 2147483647 h 531"/>
              <a:gd name="T36" fmla="*/ 2147483647 w 1395"/>
              <a:gd name="T37" fmla="*/ 2147483647 h 531"/>
              <a:gd name="T38" fmla="*/ 2147483647 w 1395"/>
              <a:gd name="T39" fmla="*/ 2147483647 h 531"/>
              <a:gd name="T40" fmla="*/ 2147483647 w 1395"/>
              <a:gd name="T41" fmla="*/ 2147483647 h 531"/>
              <a:gd name="T42" fmla="*/ 2147483647 w 1395"/>
              <a:gd name="T43" fmla="*/ 2147483647 h 531"/>
              <a:gd name="T44" fmla="*/ 2147483647 w 1395"/>
              <a:gd name="T45" fmla="*/ 2147483647 h 531"/>
              <a:gd name="T46" fmla="*/ 0 w 1395"/>
              <a:gd name="T47" fmla="*/ 2147483647 h 531"/>
              <a:gd name="T48" fmla="*/ 2147483647 w 1395"/>
              <a:gd name="T49" fmla="*/ 2147483647 h 531"/>
              <a:gd name="T50" fmla="*/ 2147483647 w 1395"/>
              <a:gd name="T51" fmla="*/ 2147483647 h 531"/>
              <a:gd name="T52" fmla="*/ 2147483647 w 1395"/>
              <a:gd name="T53" fmla="*/ 2147483647 h 531"/>
              <a:gd name="T54" fmla="*/ 2147483647 w 1395"/>
              <a:gd name="T55" fmla="*/ 2147483647 h 531"/>
              <a:gd name="T56" fmla="*/ 2147483647 w 1395"/>
              <a:gd name="T57" fmla="*/ 2147483647 h 531"/>
              <a:gd name="T58" fmla="*/ 2147483647 w 1395"/>
              <a:gd name="T59" fmla="*/ 2147483647 h 531"/>
              <a:gd name="T60" fmla="*/ 2147483647 w 1395"/>
              <a:gd name="T61" fmla="*/ 2147483647 h 531"/>
              <a:gd name="T62" fmla="*/ 2147483647 w 1395"/>
              <a:gd name="T63" fmla="*/ 2147483647 h 531"/>
              <a:gd name="T64" fmla="*/ 2147483647 w 1395"/>
              <a:gd name="T65" fmla="*/ 2147483647 h 531"/>
              <a:gd name="T66" fmla="*/ 2147483647 w 1395"/>
              <a:gd name="T67" fmla="*/ 2147483647 h 531"/>
              <a:gd name="T68" fmla="*/ 2147483647 w 1395"/>
              <a:gd name="T69" fmla="*/ 2147483647 h 531"/>
              <a:gd name="T70" fmla="*/ 2147483647 w 1395"/>
              <a:gd name="T71" fmla="*/ 2147483647 h 531"/>
              <a:gd name="T72" fmla="*/ 2147483647 w 1395"/>
              <a:gd name="T73" fmla="*/ 2147483647 h 531"/>
              <a:gd name="T74" fmla="*/ 2147483647 w 1395"/>
              <a:gd name="T75" fmla="*/ 2147483647 h 531"/>
              <a:gd name="T76" fmla="*/ 2147483647 w 1395"/>
              <a:gd name="T77" fmla="*/ 2147483647 h 531"/>
              <a:gd name="T78" fmla="*/ 2147483647 w 1395"/>
              <a:gd name="T79" fmla="*/ 2147483647 h 531"/>
              <a:gd name="T80" fmla="*/ 2147483647 w 1395"/>
              <a:gd name="T81" fmla="*/ 2147483647 h 531"/>
              <a:gd name="T82" fmla="*/ 2147483647 w 1395"/>
              <a:gd name="T83" fmla="*/ 2147483647 h 531"/>
              <a:gd name="T84" fmla="*/ 2147483647 w 1395"/>
              <a:gd name="T85" fmla="*/ 2147483647 h 531"/>
              <a:gd name="T86" fmla="*/ 2147483647 w 1395"/>
              <a:gd name="T87" fmla="*/ 2147483647 h 531"/>
              <a:gd name="T88" fmla="*/ 2147483647 w 1395"/>
              <a:gd name="T89" fmla="*/ 0 h 531"/>
              <a:gd name="T90" fmla="*/ 2147483647 w 1395"/>
              <a:gd name="T91" fmla="*/ 2147483647 h 531"/>
              <a:gd name="T92" fmla="*/ 2147483647 w 1395"/>
              <a:gd name="T93" fmla="*/ 2147483647 h 531"/>
              <a:gd name="T94" fmla="*/ 2147483647 w 1395"/>
              <a:gd name="T95" fmla="*/ 2147483647 h 5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95" h="531">
                <a:moveTo>
                  <a:pt x="1395" y="197"/>
                </a:moveTo>
                <a:lnTo>
                  <a:pt x="1395" y="228"/>
                </a:lnTo>
                <a:lnTo>
                  <a:pt x="1395" y="258"/>
                </a:lnTo>
                <a:lnTo>
                  <a:pt x="1380" y="258"/>
                </a:lnTo>
                <a:lnTo>
                  <a:pt x="1349" y="273"/>
                </a:lnTo>
                <a:lnTo>
                  <a:pt x="1319" y="288"/>
                </a:lnTo>
                <a:lnTo>
                  <a:pt x="1303" y="304"/>
                </a:lnTo>
                <a:lnTo>
                  <a:pt x="1257" y="349"/>
                </a:lnTo>
                <a:lnTo>
                  <a:pt x="1242" y="364"/>
                </a:lnTo>
                <a:lnTo>
                  <a:pt x="1227" y="379"/>
                </a:lnTo>
                <a:lnTo>
                  <a:pt x="1211" y="364"/>
                </a:lnTo>
                <a:lnTo>
                  <a:pt x="1196" y="364"/>
                </a:lnTo>
                <a:lnTo>
                  <a:pt x="1181" y="364"/>
                </a:lnTo>
                <a:lnTo>
                  <a:pt x="1135" y="379"/>
                </a:lnTo>
                <a:lnTo>
                  <a:pt x="1104" y="395"/>
                </a:lnTo>
                <a:lnTo>
                  <a:pt x="1073" y="410"/>
                </a:lnTo>
                <a:lnTo>
                  <a:pt x="1042" y="440"/>
                </a:lnTo>
                <a:lnTo>
                  <a:pt x="1027" y="455"/>
                </a:lnTo>
                <a:lnTo>
                  <a:pt x="1027" y="470"/>
                </a:lnTo>
                <a:lnTo>
                  <a:pt x="1012" y="516"/>
                </a:lnTo>
                <a:lnTo>
                  <a:pt x="996" y="531"/>
                </a:lnTo>
                <a:lnTo>
                  <a:pt x="996" y="516"/>
                </a:lnTo>
                <a:lnTo>
                  <a:pt x="966" y="516"/>
                </a:lnTo>
                <a:lnTo>
                  <a:pt x="935" y="516"/>
                </a:lnTo>
                <a:lnTo>
                  <a:pt x="904" y="531"/>
                </a:lnTo>
                <a:lnTo>
                  <a:pt x="889" y="501"/>
                </a:lnTo>
                <a:lnTo>
                  <a:pt x="736" y="349"/>
                </a:lnTo>
                <a:lnTo>
                  <a:pt x="552" y="334"/>
                </a:lnTo>
                <a:lnTo>
                  <a:pt x="552" y="319"/>
                </a:lnTo>
                <a:lnTo>
                  <a:pt x="536" y="288"/>
                </a:lnTo>
                <a:lnTo>
                  <a:pt x="521" y="304"/>
                </a:lnTo>
                <a:lnTo>
                  <a:pt x="506" y="288"/>
                </a:lnTo>
                <a:lnTo>
                  <a:pt x="521" y="288"/>
                </a:lnTo>
                <a:lnTo>
                  <a:pt x="506" y="273"/>
                </a:lnTo>
                <a:lnTo>
                  <a:pt x="521" y="273"/>
                </a:lnTo>
                <a:lnTo>
                  <a:pt x="322" y="273"/>
                </a:lnTo>
                <a:lnTo>
                  <a:pt x="306" y="273"/>
                </a:lnTo>
                <a:lnTo>
                  <a:pt x="306" y="258"/>
                </a:lnTo>
                <a:lnTo>
                  <a:pt x="291" y="273"/>
                </a:lnTo>
                <a:lnTo>
                  <a:pt x="276" y="273"/>
                </a:lnTo>
                <a:lnTo>
                  <a:pt x="260" y="273"/>
                </a:lnTo>
                <a:lnTo>
                  <a:pt x="260" y="288"/>
                </a:lnTo>
                <a:lnTo>
                  <a:pt x="245" y="288"/>
                </a:lnTo>
                <a:lnTo>
                  <a:pt x="260" y="288"/>
                </a:lnTo>
                <a:lnTo>
                  <a:pt x="245" y="288"/>
                </a:lnTo>
                <a:lnTo>
                  <a:pt x="184" y="304"/>
                </a:lnTo>
                <a:lnTo>
                  <a:pt x="0" y="304"/>
                </a:lnTo>
                <a:lnTo>
                  <a:pt x="0" y="258"/>
                </a:lnTo>
                <a:lnTo>
                  <a:pt x="15" y="258"/>
                </a:lnTo>
                <a:lnTo>
                  <a:pt x="30" y="258"/>
                </a:lnTo>
                <a:lnTo>
                  <a:pt x="46" y="243"/>
                </a:lnTo>
                <a:lnTo>
                  <a:pt x="46" y="228"/>
                </a:lnTo>
                <a:lnTo>
                  <a:pt x="46" y="213"/>
                </a:lnTo>
                <a:lnTo>
                  <a:pt x="61" y="213"/>
                </a:lnTo>
                <a:lnTo>
                  <a:pt x="76" y="197"/>
                </a:lnTo>
                <a:lnTo>
                  <a:pt x="92" y="197"/>
                </a:lnTo>
                <a:lnTo>
                  <a:pt x="107" y="197"/>
                </a:lnTo>
                <a:lnTo>
                  <a:pt x="122" y="197"/>
                </a:lnTo>
                <a:lnTo>
                  <a:pt x="138" y="182"/>
                </a:lnTo>
                <a:lnTo>
                  <a:pt x="153" y="182"/>
                </a:lnTo>
                <a:lnTo>
                  <a:pt x="168" y="167"/>
                </a:lnTo>
                <a:lnTo>
                  <a:pt x="184" y="152"/>
                </a:lnTo>
                <a:lnTo>
                  <a:pt x="199" y="152"/>
                </a:lnTo>
                <a:lnTo>
                  <a:pt x="214" y="152"/>
                </a:lnTo>
                <a:lnTo>
                  <a:pt x="214" y="137"/>
                </a:lnTo>
                <a:lnTo>
                  <a:pt x="214" y="121"/>
                </a:lnTo>
                <a:lnTo>
                  <a:pt x="230" y="121"/>
                </a:lnTo>
                <a:lnTo>
                  <a:pt x="245" y="121"/>
                </a:lnTo>
                <a:lnTo>
                  <a:pt x="245" y="106"/>
                </a:lnTo>
                <a:lnTo>
                  <a:pt x="260" y="106"/>
                </a:lnTo>
                <a:lnTo>
                  <a:pt x="276" y="106"/>
                </a:lnTo>
                <a:lnTo>
                  <a:pt x="260" y="106"/>
                </a:lnTo>
                <a:lnTo>
                  <a:pt x="260" y="121"/>
                </a:lnTo>
                <a:lnTo>
                  <a:pt x="276" y="121"/>
                </a:lnTo>
                <a:lnTo>
                  <a:pt x="291" y="106"/>
                </a:lnTo>
                <a:lnTo>
                  <a:pt x="291" y="91"/>
                </a:lnTo>
                <a:lnTo>
                  <a:pt x="306" y="91"/>
                </a:lnTo>
                <a:lnTo>
                  <a:pt x="322" y="91"/>
                </a:lnTo>
                <a:lnTo>
                  <a:pt x="322" y="76"/>
                </a:lnTo>
                <a:lnTo>
                  <a:pt x="337" y="91"/>
                </a:lnTo>
                <a:lnTo>
                  <a:pt x="352" y="91"/>
                </a:lnTo>
                <a:lnTo>
                  <a:pt x="383" y="61"/>
                </a:lnTo>
                <a:lnTo>
                  <a:pt x="398" y="46"/>
                </a:lnTo>
                <a:lnTo>
                  <a:pt x="414" y="46"/>
                </a:lnTo>
                <a:lnTo>
                  <a:pt x="398" y="46"/>
                </a:lnTo>
                <a:lnTo>
                  <a:pt x="398" y="30"/>
                </a:lnTo>
                <a:lnTo>
                  <a:pt x="414" y="30"/>
                </a:lnTo>
                <a:lnTo>
                  <a:pt x="414" y="15"/>
                </a:lnTo>
                <a:lnTo>
                  <a:pt x="414" y="0"/>
                </a:lnTo>
                <a:lnTo>
                  <a:pt x="674" y="0"/>
                </a:lnTo>
                <a:lnTo>
                  <a:pt x="1334" y="0"/>
                </a:lnTo>
                <a:lnTo>
                  <a:pt x="1349" y="46"/>
                </a:lnTo>
                <a:lnTo>
                  <a:pt x="1349" y="61"/>
                </a:lnTo>
                <a:lnTo>
                  <a:pt x="1365" y="91"/>
                </a:lnTo>
                <a:lnTo>
                  <a:pt x="1395" y="167"/>
                </a:lnTo>
                <a:lnTo>
                  <a:pt x="1395" y="197"/>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4" name="Freeform 56"/>
          <p:cNvSpPr>
            <a:spLocks/>
          </p:cNvSpPr>
          <p:nvPr/>
        </p:nvSpPr>
        <p:spPr bwMode="auto">
          <a:xfrm>
            <a:off x="9817103" y="3371853"/>
            <a:ext cx="1046163" cy="722313"/>
          </a:xfrm>
          <a:custGeom>
            <a:avLst/>
            <a:gdLst>
              <a:gd name="T0" fmla="*/ 2147483647 w 659"/>
              <a:gd name="T1" fmla="*/ 2147483647 h 455"/>
              <a:gd name="T2" fmla="*/ 2147483647 w 659"/>
              <a:gd name="T3" fmla="*/ 2147483647 h 455"/>
              <a:gd name="T4" fmla="*/ 2147483647 w 659"/>
              <a:gd name="T5" fmla="*/ 2147483647 h 455"/>
              <a:gd name="T6" fmla="*/ 2147483647 w 659"/>
              <a:gd name="T7" fmla="*/ 2147483647 h 455"/>
              <a:gd name="T8" fmla="*/ 2147483647 w 659"/>
              <a:gd name="T9" fmla="*/ 2147483647 h 455"/>
              <a:gd name="T10" fmla="*/ 2147483647 w 659"/>
              <a:gd name="T11" fmla="*/ 2147483647 h 455"/>
              <a:gd name="T12" fmla="*/ 2147483647 w 659"/>
              <a:gd name="T13" fmla="*/ 2147483647 h 455"/>
              <a:gd name="T14" fmla="*/ 2147483647 w 659"/>
              <a:gd name="T15" fmla="*/ 2147483647 h 455"/>
              <a:gd name="T16" fmla="*/ 2147483647 w 659"/>
              <a:gd name="T17" fmla="*/ 2147483647 h 455"/>
              <a:gd name="T18" fmla="*/ 2147483647 w 659"/>
              <a:gd name="T19" fmla="*/ 2147483647 h 455"/>
              <a:gd name="T20" fmla="*/ 2147483647 w 659"/>
              <a:gd name="T21" fmla="*/ 2147483647 h 455"/>
              <a:gd name="T22" fmla="*/ 2147483647 w 659"/>
              <a:gd name="T23" fmla="*/ 2147483647 h 455"/>
              <a:gd name="T24" fmla="*/ 2147483647 w 659"/>
              <a:gd name="T25" fmla="*/ 2147483647 h 455"/>
              <a:gd name="T26" fmla="*/ 2147483647 w 659"/>
              <a:gd name="T27" fmla="*/ 2147483647 h 455"/>
              <a:gd name="T28" fmla="*/ 2147483647 w 659"/>
              <a:gd name="T29" fmla="*/ 2147483647 h 455"/>
              <a:gd name="T30" fmla="*/ 2147483647 w 659"/>
              <a:gd name="T31" fmla="*/ 2147483647 h 455"/>
              <a:gd name="T32" fmla="*/ 2147483647 w 659"/>
              <a:gd name="T33" fmla="*/ 2147483647 h 455"/>
              <a:gd name="T34" fmla="*/ 2147483647 w 659"/>
              <a:gd name="T35" fmla="*/ 2147483647 h 455"/>
              <a:gd name="T36" fmla="*/ 2147483647 w 659"/>
              <a:gd name="T37" fmla="*/ 2147483647 h 455"/>
              <a:gd name="T38" fmla="*/ 2147483647 w 659"/>
              <a:gd name="T39" fmla="*/ 2147483647 h 455"/>
              <a:gd name="T40" fmla="*/ 2147483647 w 659"/>
              <a:gd name="T41" fmla="*/ 2147483647 h 455"/>
              <a:gd name="T42" fmla="*/ 2147483647 w 659"/>
              <a:gd name="T43" fmla="*/ 2147483647 h 455"/>
              <a:gd name="T44" fmla="*/ 2147483647 w 659"/>
              <a:gd name="T45" fmla="*/ 2147483647 h 455"/>
              <a:gd name="T46" fmla="*/ 2147483647 w 659"/>
              <a:gd name="T47" fmla="*/ 2147483647 h 455"/>
              <a:gd name="T48" fmla="*/ 2147483647 w 659"/>
              <a:gd name="T49" fmla="*/ 2147483647 h 455"/>
              <a:gd name="T50" fmla="*/ 2147483647 w 659"/>
              <a:gd name="T51" fmla="*/ 2147483647 h 455"/>
              <a:gd name="T52" fmla="*/ 2147483647 w 659"/>
              <a:gd name="T53" fmla="*/ 2147483647 h 455"/>
              <a:gd name="T54" fmla="*/ 2147483647 w 659"/>
              <a:gd name="T55" fmla="*/ 2147483647 h 455"/>
              <a:gd name="T56" fmla="*/ 2147483647 w 659"/>
              <a:gd name="T57" fmla="*/ 2147483647 h 455"/>
              <a:gd name="T58" fmla="*/ 2147483647 w 659"/>
              <a:gd name="T59" fmla="*/ 2147483647 h 455"/>
              <a:gd name="T60" fmla="*/ 2147483647 w 659"/>
              <a:gd name="T61" fmla="*/ 2147483647 h 455"/>
              <a:gd name="T62" fmla="*/ 2147483647 w 659"/>
              <a:gd name="T63" fmla="*/ 2147483647 h 455"/>
              <a:gd name="T64" fmla="*/ 2147483647 w 659"/>
              <a:gd name="T65" fmla="*/ 2147483647 h 455"/>
              <a:gd name="T66" fmla="*/ 2147483647 w 659"/>
              <a:gd name="T67" fmla="*/ 2147483647 h 455"/>
              <a:gd name="T68" fmla="*/ 2147483647 w 659"/>
              <a:gd name="T69" fmla="*/ 2147483647 h 455"/>
              <a:gd name="T70" fmla="*/ 2147483647 w 659"/>
              <a:gd name="T71" fmla="*/ 2147483647 h 455"/>
              <a:gd name="T72" fmla="*/ 2147483647 w 659"/>
              <a:gd name="T73" fmla="*/ 2147483647 h 455"/>
              <a:gd name="T74" fmla="*/ 2147483647 w 659"/>
              <a:gd name="T75" fmla="*/ 2147483647 h 455"/>
              <a:gd name="T76" fmla="*/ 2147483647 w 659"/>
              <a:gd name="T77" fmla="*/ 2147483647 h 455"/>
              <a:gd name="T78" fmla="*/ 2147483647 w 659"/>
              <a:gd name="T79" fmla="*/ 2147483647 h 455"/>
              <a:gd name="T80" fmla="*/ 2147483647 w 659"/>
              <a:gd name="T81" fmla="*/ 2147483647 h 455"/>
              <a:gd name="T82" fmla="*/ 2147483647 w 659"/>
              <a:gd name="T83" fmla="*/ 2147483647 h 455"/>
              <a:gd name="T84" fmla="*/ 2147483647 w 659"/>
              <a:gd name="T85" fmla="*/ 2147483647 h 455"/>
              <a:gd name="T86" fmla="*/ 2147483647 w 659"/>
              <a:gd name="T87" fmla="*/ 2147483647 h 455"/>
              <a:gd name="T88" fmla="*/ 2147483647 w 659"/>
              <a:gd name="T89" fmla="*/ 2147483647 h 455"/>
              <a:gd name="T90" fmla="*/ 2147483647 w 659"/>
              <a:gd name="T91" fmla="*/ 2147483647 h 455"/>
              <a:gd name="T92" fmla="*/ 2147483647 w 659"/>
              <a:gd name="T93" fmla="*/ 2147483647 h 455"/>
              <a:gd name="T94" fmla="*/ 2147483647 w 659"/>
              <a:gd name="T95" fmla="*/ 2147483647 h 455"/>
              <a:gd name="T96" fmla="*/ 2147483647 w 659"/>
              <a:gd name="T97" fmla="*/ 2147483647 h 455"/>
              <a:gd name="T98" fmla="*/ 0 w 659"/>
              <a:gd name="T99" fmla="*/ 0 h 4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59" h="455">
                <a:moveTo>
                  <a:pt x="659" y="121"/>
                </a:moveTo>
                <a:lnTo>
                  <a:pt x="644" y="121"/>
                </a:lnTo>
                <a:lnTo>
                  <a:pt x="628" y="136"/>
                </a:lnTo>
                <a:lnTo>
                  <a:pt x="613" y="167"/>
                </a:lnTo>
                <a:lnTo>
                  <a:pt x="598" y="167"/>
                </a:lnTo>
                <a:lnTo>
                  <a:pt x="598" y="182"/>
                </a:lnTo>
                <a:lnTo>
                  <a:pt x="582" y="197"/>
                </a:lnTo>
                <a:lnTo>
                  <a:pt x="582" y="227"/>
                </a:lnTo>
                <a:lnTo>
                  <a:pt x="582" y="243"/>
                </a:lnTo>
                <a:lnTo>
                  <a:pt x="567" y="243"/>
                </a:lnTo>
                <a:lnTo>
                  <a:pt x="567" y="258"/>
                </a:lnTo>
                <a:lnTo>
                  <a:pt x="552" y="258"/>
                </a:lnTo>
                <a:lnTo>
                  <a:pt x="552" y="273"/>
                </a:lnTo>
                <a:lnTo>
                  <a:pt x="536" y="273"/>
                </a:lnTo>
                <a:lnTo>
                  <a:pt x="521" y="273"/>
                </a:lnTo>
                <a:lnTo>
                  <a:pt x="506" y="288"/>
                </a:lnTo>
                <a:lnTo>
                  <a:pt x="521" y="288"/>
                </a:lnTo>
                <a:lnTo>
                  <a:pt x="506" y="288"/>
                </a:lnTo>
                <a:lnTo>
                  <a:pt x="490" y="303"/>
                </a:lnTo>
                <a:lnTo>
                  <a:pt x="475" y="318"/>
                </a:lnTo>
                <a:lnTo>
                  <a:pt x="475" y="334"/>
                </a:lnTo>
                <a:lnTo>
                  <a:pt x="460" y="349"/>
                </a:lnTo>
                <a:lnTo>
                  <a:pt x="444" y="349"/>
                </a:lnTo>
                <a:lnTo>
                  <a:pt x="429" y="349"/>
                </a:lnTo>
                <a:lnTo>
                  <a:pt x="429" y="364"/>
                </a:lnTo>
                <a:lnTo>
                  <a:pt x="414" y="364"/>
                </a:lnTo>
                <a:lnTo>
                  <a:pt x="398" y="379"/>
                </a:lnTo>
                <a:lnTo>
                  <a:pt x="398" y="364"/>
                </a:lnTo>
                <a:lnTo>
                  <a:pt x="383" y="379"/>
                </a:lnTo>
                <a:lnTo>
                  <a:pt x="383" y="364"/>
                </a:lnTo>
                <a:lnTo>
                  <a:pt x="368" y="364"/>
                </a:lnTo>
                <a:lnTo>
                  <a:pt x="368" y="379"/>
                </a:lnTo>
                <a:lnTo>
                  <a:pt x="383" y="379"/>
                </a:lnTo>
                <a:lnTo>
                  <a:pt x="383" y="394"/>
                </a:lnTo>
                <a:lnTo>
                  <a:pt x="352" y="409"/>
                </a:lnTo>
                <a:lnTo>
                  <a:pt x="352" y="394"/>
                </a:lnTo>
                <a:lnTo>
                  <a:pt x="337" y="409"/>
                </a:lnTo>
                <a:lnTo>
                  <a:pt x="322" y="394"/>
                </a:lnTo>
                <a:lnTo>
                  <a:pt x="322" y="379"/>
                </a:lnTo>
                <a:lnTo>
                  <a:pt x="322" y="394"/>
                </a:lnTo>
                <a:lnTo>
                  <a:pt x="337" y="409"/>
                </a:lnTo>
                <a:lnTo>
                  <a:pt x="322" y="409"/>
                </a:lnTo>
                <a:lnTo>
                  <a:pt x="337" y="409"/>
                </a:lnTo>
                <a:lnTo>
                  <a:pt x="337" y="425"/>
                </a:lnTo>
                <a:lnTo>
                  <a:pt x="337" y="440"/>
                </a:lnTo>
                <a:lnTo>
                  <a:pt x="322" y="440"/>
                </a:lnTo>
                <a:lnTo>
                  <a:pt x="306" y="440"/>
                </a:lnTo>
                <a:lnTo>
                  <a:pt x="306" y="455"/>
                </a:lnTo>
                <a:lnTo>
                  <a:pt x="291" y="440"/>
                </a:lnTo>
                <a:lnTo>
                  <a:pt x="276" y="440"/>
                </a:lnTo>
                <a:lnTo>
                  <a:pt x="276" y="425"/>
                </a:lnTo>
                <a:lnTo>
                  <a:pt x="260" y="425"/>
                </a:lnTo>
                <a:lnTo>
                  <a:pt x="276" y="425"/>
                </a:lnTo>
                <a:lnTo>
                  <a:pt x="260" y="409"/>
                </a:lnTo>
                <a:lnTo>
                  <a:pt x="276" y="409"/>
                </a:lnTo>
                <a:lnTo>
                  <a:pt x="276" y="394"/>
                </a:lnTo>
                <a:lnTo>
                  <a:pt x="260" y="394"/>
                </a:lnTo>
                <a:lnTo>
                  <a:pt x="260" y="379"/>
                </a:lnTo>
                <a:lnTo>
                  <a:pt x="260" y="364"/>
                </a:lnTo>
                <a:lnTo>
                  <a:pt x="245" y="364"/>
                </a:lnTo>
                <a:lnTo>
                  <a:pt x="230" y="349"/>
                </a:lnTo>
                <a:lnTo>
                  <a:pt x="230" y="334"/>
                </a:lnTo>
                <a:lnTo>
                  <a:pt x="230" y="318"/>
                </a:lnTo>
                <a:lnTo>
                  <a:pt x="230" y="303"/>
                </a:lnTo>
                <a:lnTo>
                  <a:pt x="214" y="303"/>
                </a:lnTo>
                <a:lnTo>
                  <a:pt x="214" y="288"/>
                </a:lnTo>
                <a:lnTo>
                  <a:pt x="214" y="273"/>
                </a:lnTo>
                <a:lnTo>
                  <a:pt x="214" y="288"/>
                </a:lnTo>
                <a:lnTo>
                  <a:pt x="214" y="273"/>
                </a:lnTo>
                <a:lnTo>
                  <a:pt x="199" y="258"/>
                </a:lnTo>
                <a:lnTo>
                  <a:pt x="199" y="273"/>
                </a:lnTo>
                <a:lnTo>
                  <a:pt x="199" y="258"/>
                </a:lnTo>
                <a:lnTo>
                  <a:pt x="184" y="258"/>
                </a:lnTo>
                <a:lnTo>
                  <a:pt x="168" y="243"/>
                </a:lnTo>
                <a:lnTo>
                  <a:pt x="168" y="227"/>
                </a:lnTo>
                <a:lnTo>
                  <a:pt x="168" y="243"/>
                </a:lnTo>
                <a:lnTo>
                  <a:pt x="168" y="227"/>
                </a:lnTo>
                <a:lnTo>
                  <a:pt x="153" y="227"/>
                </a:lnTo>
                <a:lnTo>
                  <a:pt x="153" y="212"/>
                </a:lnTo>
                <a:lnTo>
                  <a:pt x="138" y="212"/>
                </a:lnTo>
                <a:lnTo>
                  <a:pt x="138" y="197"/>
                </a:lnTo>
                <a:lnTo>
                  <a:pt x="153" y="197"/>
                </a:lnTo>
                <a:lnTo>
                  <a:pt x="138" y="197"/>
                </a:lnTo>
                <a:lnTo>
                  <a:pt x="153" y="197"/>
                </a:lnTo>
                <a:lnTo>
                  <a:pt x="138" y="182"/>
                </a:lnTo>
                <a:lnTo>
                  <a:pt x="122" y="167"/>
                </a:lnTo>
                <a:lnTo>
                  <a:pt x="107" y="167"/>
                </a:lnTo>
                <a:lnTo>
                  <a:pt x="107" y="151"/>
                </a:lnTo>
                <a:lnTo>
                  <a:pt x="92" y="136"/>
                </a:lnTo>
                <a:lnTo>
                  <a:pt x="92" y="121"/>
                </a:lnTo>
                <a:lnTo>
                  <a:pt x="76" y="121"/>
                </a:lnTo>
                <a:lnTo>
                  <a:pt x="61" y="106"/>
                </a:lnTo>
                <a:lnTo>
                  <a:pt x="46" y="91"/>
                </a:lnTo>
                <a:lnTo>
                  <a:pt x="30" y="76"/>
                </a:lnTo>
                <a:lnTo>
                  <a:pt x="30" y="60"/>
                </a:lnTo>
                <a:lnTo>
                  <a:pt x="15" y="60"/>
                </a:lnTo>
                <a:lnTo>
                  <a:pt x="15" y="45"/>
                </a:lnTo>
                <a:lnTo>
                  <a:pt x="15" y="30"/>
                </a:lnTo>
                <a:lnTo>
                  <a:pt x="0" y="15"/>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5" name="Freeform 57"/>
          <p:cNvSpPr>
            <a:spLocks/>
          </p:cNvSpPr>
          <p:nvPr/>
        </p:nvSpPr>
        <p:spPr bwMode="auto">
          <a:xfrm>
            <a:off x="9694863" y="3130550"/>
            <a:ext cx="1193800" cy="433388"/>
          </a:xfrm>
          <a:custGeom>
            <a:avLst/>
            <a:gdLst>
              <a:gd name="T0" fmla="*/ 2147483647 w 751"/>
              <a:gd name="T1" fmla="*/ 2147483647 h 273"/>
              <a:gd name="T2" fmla="*/ 2147483647 w 751"/>
              <a:gd name="T3" fmla="*/ 2147483647 h 273"/>
              <a:gd name="T4" fmla="*/ 2147483647 w 751"/>
              <a:gd name="T5" fmla="*/ 2147483647 h 273"/>
              <a:gd name="T6" fmla="*/ 2147483647 w 751"/>
              <a:gd name="T7" fmla="*/ 2147483647 h 273"/>
              <a:gd name="T8" fmla="*/ 2147483647 w 751"/>
              <a:gd name="T9" fmla="*/ 2147483647 h 273"/>
              <a:gd name="T10" fmla="*/ 2147483647 w 751"/>
              <a:gd name="T11" fmla="*/ 2147483647 h 273"/>
              <a:gd name="T12" fmla="*/ 2147483647 w 751"/>
              <a:gd name="T13" fmla="*/ 2147483647 h 273"/>
              <a:gd name="T14" fmla="*/ 2147483647 w 751"/>
              <a:gd name="T15" fmla="*/ 2147483647 h 273"/>
              <a:gd name="T16" fmla="*/ 0 w 751"/>
              <a:gd name="T17" fmla="*/ 2147483647 h 273"/>
              <a:gd name="T18" fmla="*/ 0 w 751"/>
              <a:gd name="T19" fmla="*/ 2147483647 h 273"/>
              <a:gd name="T20" fmla="*/ 0 w 751"/>
              <a:gd name="T21" fmla="*/ 2147483647 h 273"/>
              <a:gd name="T22" fmla="*/ 2147483647 w 751"/>
              <a:gd name="T23" fmla="*/ 2147483647 h 273"/>
              <a:gd name="T24" fmla="*/ 2147483647 w 751"/>
              <a:gd name="T25" fmla="*/ 2147483647 h 273"/>
              <a:gd name="T26" fmla="*/ 2147483647 w 751"/>
              <a:gd name="T27" fmla="*/ 2147483647 h 273"/>
              <a:gd name="T28" fmla="*/ 2147483647 w 751"/>
              <a:gd name="T29" fmla="*/ 2147483647 h 273"/>
              <a:gd name="T30" fmla="*/ 2147483647 w 751"/>
              <a:gd name="T31" fmla="*/ 2147483647 h 273"/>
              <a:gd name="T32" fmla="*/ 2147483647 w 751"/>
              <a:gd name="T33" fmla="*/ 2147483647 h 273"/>
              <a:gd name="T34" fmla="*/ 2147483647 w 751"/>
              <a:gd name="T35" fmla="*/ 2147483647 h 273"/>
              <a:gd name="T36" fmla="*/ 2147483647 w 751"/>
              <a:gd name="T37" fmla="*/ 2147483647 h 273"/>
              <a:gd name="T38" fmla="*/ 2147483647 w 751"/>
              <a:gd name="T39" fmla="*/ 2147483647 h 273"/>
              <a:gd name="T40" fmla="*/ 2147483647 w 751"/>
              <a:gd name="T41" fmla="*/ 2147483647 h 273"/>
              <a:gd name="T42" fmla="*/ 2147483647 w 751"/>
              <a:gd name="T43" fmla="*/ 0 h 273"/>
              <a:gd name="T44" fmla="*/ 2147483647 w 751"/>
              <a:gd name="T45" fmla="*/ 2147483647 h 273"/>
              <a:gd name="T46" fmla="*/ 2147483647 w 751"/>
              <a:gd name="T47" fmla="*/ 2147483647 h 273"/>
              <a:gd name="T48" fmla="*/ 2147483647 w 751"/>
              <a:gd name="T49" fmla="*/ 2147483647 h 273"/>
              <a:gd name="T50" fmla="*/ 2147483647 w 751"/>
              <a:gd name="T51" fmla="*/ 2147483647 h 273"/>
              <a:gd name="T52" fmla="*/ 2147483647 w 751"/>
              <a:gd name="T53" fmla="*/ 2147483647 h 273"/>
              <a:gd name="T54" fmla="*/ 2147483647 w 751"/>
              <a:gd name="T55" fmla="*/ 2147483647 h 273"/>
              <a:gd name="T56" fmla="*/ 2147483647 w 751"/>
              <a:gd name="T57" fmla="*/ 2147483647 h 273"/>
              <a:gd name="T58" fmla="*/ 2147483647 w 751"/>
              <a:gd name="T59" fmla="*/ 2147483647 h 273"/>
              <a:gd name="T60" fmla="*/ 2147483647 w 751"/>
              <a:gd name="T61" fmla="*/ 2147483647 h 273"/>
              <a:gd name="T62" fmla="*/ 2147483647 w 751"/>
              <a:gd name="T63" fmla="*/ 2147483647 h 273"/>
              <a:gd name="T64" fmla="*/ 2147483647 w 751"/>
              <a:gd name="T65" fmla="*/ 2147483647 h 273"/>
              <a:gd name="T66" fmla="*/ 2147483647 w 751"/>
              <a:gd name="T67" fmla="*/ 2147483647 h 273"/>
              <a:gd name="T68" fmla="*/ 2147483647 w 751"/>
              <a:gd name="T69" fmla="*/ 2147483647 h 273"/>
              <a:gd name="T70" fmla="*/ 2147483647 w 751"/>
              <a:gd name="T71" fmla="*/ 2147483647 h 2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1" h="273">
                <a:moveTo>
                  <a:pt x="77" y="152"/>
                </a:moveTo>
                <a:lnTo>
                  <a:pt x="77" y="152"/>
                </a:lnTo>
                <a:lnTo>
                  <a:pt x="61" y="152"/>
                </a:lnTo>
                <a:lnTo>
                  <a:pt x="46" y="152"/>
                </a:lnTo>
                <a:lnTo>
                  <a:pt x="46" y="137"/>
                </a:lnTo>
                <a:lnTo>
                  <a:pt x="31" y="137"/>
                </a:lnTo>
                <a:lnTo>
                  <a:pt x="31" y="121"/>
                </a:lnTo>
                <a:lnTo>
                  <a:pt x="15" y="121"/>
                </a:lnTo>
                <a:lnTo>
                  <a:pt x="0" y="106"/>
                </a:lnTo>
                <a:lnTo>
                  <a:pt x="0" y="91"/>
                </a:lnTo>
                <a:lnTo>
                  <a:pt x="0" y="76"/>
                </a:lnTo>
                <a:lnTo>
                  <a:pt x="15" y="76"/>
                </a:lnTo>
                <a:lnTo>
                  <a:pt x="31" y="61"/>
                </a:lnTo>
                <a:lnTo>
                  <a:pt x="31" y="46"/>
                </a:lnTo>
                <a:lnTo>
                  <a:pt x="92" y="30"/>
                </a:lnTo>
                <a:lnTo>
                  <a:pt x="107" y="30"/>
                </a:lnTo>
                <a:lnTo>
                  <a:pt x="92" y="30"/>
                </a:lnTo>
                <a:lnTo>
                  <a:pt x="107" y="30"/>
                </a:lnTo>
                <a:lnTo>
                  <a:pt x="107" y="15"/>
                </a:lnTo>
                <a:lnTo>
                  <a:pt x="123" y="15"/>
                </a:lnTo>
                <a:lnTo>
                  <a:pt x="138" y="15"/>
                </a:lnTo>
                <a:lnTo>
                  <a:pt x="153" y="0"/>
                </a:lnTo>
                <a:lnTo>
                  <a:pt x="153" y="15"/>
                </a:lnTo>
                <a:lnTo>
                  <a:pt x="169" y="15"/>
                </a:lnTo>
                <a:lnTo>
                  <a:pt x="368" y="15"/>
                </a:lnTo>
                <a:lnTo>
                  <a:pt x="353" y="15"/>
                </a:lnTo>
                <a:lnTo>
                  <a:pt x="368" y="30"/>
                </a:lnTo>
                <a:lnTo>
                  <a:pt x="353" y="30"/>
                </a:lnTo>
                <a:lnTo>
                  <a:pt x="368" y="46"/>
                </a:lnTo>
                <a:lnTo>
                  <a:pt x="383" y="30"/>
                </a:lnTo>
                <a:lnTo>
                  <a:pt x="399" y="61"/>
                </a:lnTo>
                <a:lnTo>
                  <a:pt x="399" y="76"/>
                </a:lnTo>
                <a:lnTo>
                  <a:pt x="583" y="91"/>
                </a:lnTo>
                <a:lnTo>
                  <a:pt x="736" y="243"/>
                </a:lnTo>
                <a:lnTo>
                  <a:pt x="751" y="273"/>
                </a:lnTo>
                <a:lnTo>
                  <a:pt x="736" y="273"/>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6" name="Freeform 58"/>
          <p:cNvSpPr>
            <a:spLocks/>
          </p:cNvSpPr>
          <p:nvPr/>
        </p:nvSpPr>
        <p:spPr bwMode="auto">
          <a:xfrm>
            <a:off x="9599616" y="1806575"/>
            <a:ext cx="1970087" cy="914400"/>
          </a:xfrm>
          <a:custGeom>
            <a:avLst/>
            <a:gdLst>
              <a:gd name="T0" fmla="*/ 2147483647 w 1242"/>
              <a:gd name="T1" fmla="*/ 2147483647 h 576"/>
              <a:gd name="T2" fmla="*/ 2147483647 w 1242"/>
              <a:gd name="T3" fmla="*/ 2147483647 h 576"/>
              <a:gd name="T4" fmla="*/ 2147483647 w 1242"/>
              <a:gd name="T5" fmla="*/ 2147483647 h 576"/>
              <a:gd name="T6" fmla="*/ 2147483647 w 1242"/>
              <a:gd name="T7" fmla="*/ 2147483647 h 576"/>
              <a:gd name="T8" fmla="*/ 2147483647 w 1242"/>
              <a:gd name="T9" fmla="*/ 2147483647 h 576"/>
              <a:gd name="T10" fmla="*/ 2147483647 w 1242"/>
              <a:gd name="T11" fmla="*/ 2147483647 h 576"/>
              <a:gd name="T12" fmla="*/ 2147483647 w 1242"/>
              <a:gd name="T13" fmla="*/ 2147483647 h 576"/>
              <a:gd name="T14" fmla="*/ 2147483647 w 1242"/>
              <a:gd name="T15" fmla="*/ 2147483647 h 576"/>
              <a:gd name="T16" fmla="*/ 2147483647 w 1242"/>
              <a:gd name="T17" fmla="*/ 2147483647 h 576"/>
              <a:gd name="T18" fmla="*/ 2147483647 w 1242"/>
              <a:gd name="T19" fmla="*/ 2147483647 h 576"/>
              <a:gd name="T20" fmla="*/ 2147483647 w 1242"/>
              <a:gd name="T21" fmla="*/ 2147483647 h 576"/>
              <a:gd name="T22" fmla="*/ 2147483647 w 1242"/>
              <a:gd name="T23" fmla="*/ 2147483647 h 576"/>
              <a:gd name="T24" fmla="*/ 2147483647 w 1242"/>
              <a:gd name="T25" fmla="*/ 2147483647 h 576"/>
              <a:gd name="T26" fmla="*/ 2147483647 w 1242"/>
              <a:gd name="T27" fmla="*/ 2147483647 h 576"/>
              <a:gd name="T28" fmla="*/ 2147483647 w 1242"/>
              <a:gd name="T29" fmla="*/ 2147483647 h 576"/>
              <a:gd name="T30" fmla="*/ 2147483647 w 1242"/>
              <a:gd name="T31" fmla="*/ 2147483647 h 576"/>
              <a:gd name="T32" fmla="*/ 2147483647 w 1242"/>
              <a:gd name="T33" fmla="*/ 2147483647 h 576"/>
              <a:gd name="T34" fmla="*/ 2147483647 w 1242"/>
              <a:gd name="T35" fmla="*/ 2147483647 h 576"/>
              <a:gd name="T36" fmla="*/ 2147483647 w 1242"/>
              <a:gd name="T37" fmla="*/ 2147483647 h 576"/>
              <a:gd name="T38" fmla="*/ 2147483647 w 1242"/>
              <a:gd name="T39" fmla="*/ 2147483647 h 576"/>
              <a:gd name="T40" fmla="*/ 2147483647 w 1242"/>
              <a:gd name="T41" fmla="*/ 2147483647 h 576"/>
              <a:gd name="T42" fmla="*/ 2147483647 w 1242"/>
              <a:gd name="T43" fmla="*/ 2147483647 h 576"/>
              <a:gd name="T44" fmla="*/ 2147483647 w 1242"/>
              <a:gd name="T45" fmla="*/ 2147483647 h 576"/>
              <a:gd name="T46" fmla="*/ 2147483647 w 1242"/>
              <a:gd name="T47" fmla="*/ 2147483647 h 576"/>
              <a:gd name="T48" fmla="*/ 2147483647 w 1242"/>
              <a:gd name="T49" fmla="*/ 2147483647 h 576"/>
              <a:gd name="T50" fmla="*/ 2147483647 w 1242"/>
              <a:gd name="T51" fmla="*/ 2147483647 h 576"/>
              <a:gd name="T52" fmla="*/ 2147483647 w 1242"/>
              <a:gd name="T53" fmla="*/ 2147483647 h 576"/>
              <a:gd name="T54" fmla="*/ 2147483647 w 1242"/>
              <a:gd name="T55" fmla="*/ 2147483647 h 576"/>
              <a:gd name="T56" fmla="*/ 2147483647 w 1242"/>
              <a:gd name="T57" fmla="*/ 2147483647 h 576"/>
              <a:gd name="T58" fmla="*/ 2147483647 w 1242"/>
              <a:gd name="T59" fmla="*/ 2147483647 h 576"/>
              <a:gd name="T60" fmla="*/ 2147483647 w 1242"/>
              <a:gd name="T61" fmla="*/ 2147483647 h 576"/>
              <a:gd name="T62" fmla="*/ 2147483647 w 1242"/>
              <a:gd name="T63" fmla="*/ 2147483647 h 576"/>
              <a:gd name="T64" fmla="*/ 2147483647 w 1242"/>
              <a:gd name="T65" fmla="*/ 2147483647 h 576"/>
              <a:gd name="T66" fmla="*/ 2147483647 w 1242"/>
              <a:gd name="T67" fmla="*/ 2147483647 h 576"/>
              <a:gd name="T68" fmla="*/ 2147483647 w 1242"/>
              <a:gd name="T69" fmla="*/ 2147483647 h 576"/>
              <a:gd name="T70" fmla="*/ 2147483647 w 1242"/>
              <a:gd name="T71" fmla="*/ 2147483647 h 576"/>
              <a:gd name="T72" fmla="*/ 2147483647 w 1242"/>
              <a:gd name="T73" fmla="*/ 2147483647 h 576"/>
              <a:gd name="T74" fmla="*/ 2147483647 w 1242"/>
              <a:gd name="T75" fmla="*/ 2147483647 h 576"/>
              <a:gd name="T76" fmla="*/ 2147483647 w 1242"/>
              <a:gd name="T77" fmla="*/ 2147483647 h 576"/>
              <a:gd name="T78" fmla="*/ 2147483647 w 1242"/>
              <a:gd name="T79" fmla="*/ 2147483647 h 576"/>
              <a:gd name="T80" fmla="*/ 2147483647 w 1242"/>
              <a:gd name="T81" fmla="*/ 2147483647 h 576"/>
              <a:gd name="T82" fmla="*/ 2147483647 w 1242"/>
              <a:gd name="T83" fmla="*/ 2147483647 h 576"/>
              <a:gd name="T84" fmla="*/ 2147483647 w 1242"/>
              <a:gd name="T85" fmla="*/ 2147483647 h 576"/>
              <a:gd name="T86" fmla="*/ 2147483647 w 1242"/>
              <a:gd name="T87" fmla="*/ 2147483647 h 576"/>
              <a:gd name="T88" fmla="*/ 2147483647 w 1242"/>
              <a:gd name="T89" fmla="*/ 2147483647 h 576"/>
              <a:gd name="T90" fmla="*/ 2147483647 w 1242"/>
              <a:gd name="T91" fmla="*/ 2147483647 h 576"/>
              <a:gd name="T92" fmla="*/ 2147483647 w 1242"/>
              <a:gd name="T93" fmla="*/ 2147483647 h 576"/>
              <a:gd name="T94" fmla="*/ 2147483647 w 1242"/>
              <a:gd name="T95" fmla="*/ 2147483647 h 576"/>
              <a:gd name="T96" fmla="*/ 2147483647 w 1242"/>
              <a:gd name="T97" fmla="*/ 2147483647 h 576"/>
              <a:gd name="T98" fmla="*/ 2147483647 w 1242"/>
              <a:gd name="T99" fmla="*/ 2147483647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42" h="576">
                <a:moveTo>
                  <a:pt x="1242" y="576"/>
                </a:moveTo>
                <a:lnTo>
                  <a:pt x="582" y="576"/>
                </a:lnTo>
                <a:lnTo>
                  <a:pt x="322" y="576"/>
                </a:lnTo>
                <a:lnTo>
                  <a:pt x="276" y="576"/>
                </a:lnTo>
                <a:lnTo>
                  <a:pt x="0" y="576"/>
                </a:lnTo>
                <a:lnTo>
                  <a:pt x="15" y="561"/>
                </a:lnTo>
                <a:lnTo>
                  <a:pt x="30" y="561"/>
                </a:lnTo>
                <a:lnTo>
                  <a:pt x="46" y="561"/>
                </a:lnTo>
                <a:lnTo>
                  <a:pt x="61" y="546"/>
                </a:lnTo>
                <a:lnTo>
                  <a:pt x="92" y="546"/>
                </a:lnTo>
                <a:lnTo>
                  <a:pt x="92" y="531"/>
                </a:lnTo>
                <a:lnTo>
                  <a:pt x="107" y="531"/>
                </a:lnTo>
                <a:lnTo>
                  <a:pt x="107" y="515"/>
                </a:lnTo>
                <a:lnTo>
                  <a:pt x="107" y="531"/>
                </a:lnTo>
                <a:lnTo>
                  <a:pt x="122" y="515"/>
                </a:lnTo>
                <a:lnTo>
                  <a:pt x="138" y="515"/>
                </a:lnTo>
                <a:lnTo>
                  <a:pt x="138" y="500"/>
                </a:lnTo>
                <a:lnTo>
                  <a:pt x="153" y="485"/>
                </a:lnTo>
                <a:lnTo>
                  <a:pt x="153" y="470"/>
                </a:lnTo>
                <a:lnTo>
                  <a:pt x="168" y="470"/>
                </a:lnTo>
                <a:lnTo>
                  <a:pt x="199" y="455"/>
                </a:lnTo>
                <a:lnTo>
                  <a:pt x="214" y="440"/>
                </a:lnTo>
                <a:lnTo>
                  <a:pt x="276" y="394"/>
                </a:lnTo>
                <a:lnTo>
                  <a:pt x="276" y="409"/>
                </a:lnTo>
                <a:lnTo>
                  <a:pt x="276" y="424"/>
                </a:lnTo>
                <a:lnTo>
                  <a:pt x="291" y="424"/>
                </a:lnTo>
                <a:lnTo>
                  <a:pt x="291" y="440"/>
                </a:lnTo>
                <a:lnTo>
                  <a:pt x="306" y="440"/>
                </a:lnTo>
                <a:lnTo>
                  <a:pt x="306" y="455"/>
                </a:lnTo>
                <a:lnTo>
                  <a:pt x="322" y="440"/>
                </a:lnTo>
                <a:lnTo>
                  <a:pt x="322" y="455"/>
                </a:lnTo>
                <a:lnTo>
                  <a:pt x="337" y="455"/>
                </a:lnTo>
                <a:lnTo>
                  <a:pt x="352" y="455"/>
                </a:lnTo>
                <a:lnTo>
                  <a:pt x="352" y="440"/>
                </a:lnTo>
                <a:lnTo>
                  <a:pt x="368" y="440"/>
                </a:lnTo>
                <a:lnTo>
                  <a:pt x="368" y="424"/>
                </a:lnTo>
                <a:lnTo>
                  <a:pt x="398" y="455"/>
                </a:lnTo>
                <a:lnTo>
                  <a:pt x="414" y="440"/>
                </a:lnTo>
                <a:lnTo>
                  <a:pt x="429" y="440"/>
                </a:lnTo>
                <a:lnTo>
                  <a:pt x="444" y="424"/>
                </a:lnTo>
                <a:lnTo>
                  <a:pt x="460" y="424"/>
                </a:lnTo>
                <a:lnTo>
                  <a:pt x="444" y="424"/>
                </a:lnTo>
                <a:lnTo>
                  <a:pt x="444" y="409"/>
                </a:lnTo>
                <a:lnTo>
                  <a:pt x="460" y="409"/>
                </a:lnTo>
                <a:lnTo>
                  <a:pt x="460" y="424"/>
                </a:lnTo>
                <a:lnTo>
                  <a:pt x="506" y="394"/>
                </a:lnTo>
                <a:lnTo>
                  <a:pt x="506" y="409"/>
                </a:lnTo>
                <a:lnTo>
                  <a:pt x="521" y="409"/>
                </a:lnTo>
                <a:lnTo>
                  <a:pt x="536" y="394"/>
                </a:lnTo>
                <a:lnTo>
                  <a:pt x="536" y="379"/>
                </a:lnTo>
                <a:lnTo>
                  <a:pt x="552" y="379"/>
                </a:lnTo>
                <a:lnTo>
                  <a:pt x="552" y="364"/>
                </a:lnTo>
                <a:lnTo>
                  <a:pt x="536" y="364"/>
                </a:lnTo>
                <a:lnTo>
                  <a:pt x="552" y="349"/>
                </a:lnTo>
                <a:lnTo>
                  <a:pt x="552" y="333"/>
                </a:lnTo>
                <a:lnTo>
                  <a:pt x="567" y="318"/>
                </a:lnTo>
                <a:lnTo>
                  <a:pt x="582" y="303"/>
                </a:lnTo>
                <a:lnTo>
                  <a:pt x="598" y="273"/>
                </a:lnTo>
                <a:lnTo>
                  <a:pt x="598" y="257"/>
                </a:lnTo>
                <a:lnTo>
                  <a:pt x="628" y="242"/>
                </a:lnTo>
                <a:lnTo>
                  <a:pt x="613" y="227"/>
                </a:lnTo>
                <a:lnTo>
                  <a:pt x="628" y="227"/>
                </a:lnTo>
                <a:lnTo>
                  <a:pt x="644" y="212"/>
                </a:lnTo>
                <a:lnTo>
                  <a:pt x="628" y="197"/>
                </a:lnTo>
                <a:lnTo>
                  <a:pt x="644" y="197"/>
                </a:lnTo>
                <a:lnTo>
                  <a:pt x="644" y="182"/>
                </a:lnTo>
                <a:lnTo>
                  <a:pt x="659" y="182"/>
                </a:lnTo>
                <a:lnTo>
                  <a:pt x="674" y="212"/>
                </a:lnTo>
                <a:lnTo>
                  <a:pt x="690" y="212"/>
                </a:lnTo>
                <a:lnTo>
                  <a:pt x="705" y="212"/>
                </a:lnTo>
                <a:lnTo>
                  <a:pt x="720" y="197"/>
                </a:lnTo>
                <a:lnTo>
                  <a:pt x="720" y="182"/>
                </a:lnTo>
                <a:lnTo>
                  <a:pt x="720" y="166"/>
                </a:lnTo>
                <a:lnTo>
                  <a:pt x="736" y="166"/>
                </a:lnTo>
                <a:lnTo>
                  <a:pt x="736" y="151"/>
                </a:lnTo>
                <a:lnTo>
                  <a:pt x="736" y="136"/>
                </a:lnTo>
                <a:lnTo>
                  <a:pt x="751" y="121"/>
                </a:lnTo>
                <a:lnTo>
                  <a:pt x="766" y="136"/>
                </a:lnTo>
                <a:lnTo>
                  <a:pt x="782" y="121"/>
                </a:lnTo>
                <a:lnTo>
                  <a:pt x="782" y="106"/>
                </a:lnTo>
                <a:lnTo>
                  <a:pt x="797" y="106"/>
                </a:lnTo>
                <a:lnTo>
                  <a:pt x="797" y="121"/>
                </a:lnTo>
                <a:lnTo>
                  <a:pt x="797" y="106"/>
                </a:lnTo>
                <a:lnTo>
                  <a:pt x="812" y="106"/>
                </a:lnTo>
                <a:lnTo>
                  <a:pt x="812" y="91"/>
                </a:lnTo>
                <a:lnTo>
                  <a:pt x="843" y="60"/>
                </a:lnTo>
                <a:lnTo>
                  <a:pt x="843" y="45"/>
                </a:lnTo>
                <a:lnTo>
                  <a:pt x="858" y="30"/>
                </a:lnTo>
                <a:lnTo>
                  <a:pt x="843" y="30"/>
                </a:lnTo>
                <a:lnTo>
                  <a:pt x="843" y="15"/>
                </a:lnTo>
                <a:lnTo>
                  <a:pt x="843" y="0"/>
                </a:lnTo>
                <a:lnTo>
                  <a:pt x="935" y="75"/>
                </a:lnTo>
                <a:lnTo>
                  <a:pt x="950" y="30"/>
                </a:lnTo>
                <a:lnTo>
                  <a:pt x="966" y="30"/>
                </a:lnTo>
                <a:lnTo>
                  <a:pt x="981" y="30"/>
                </a:lnTo>
                <a:lnTo>
                  <a:pt x="981" y="45"/>
                </a:lnTo>
                <a:lnTo>
                  <a:pt x="997" y="45"/>
                </a:lnTo>
                <a:lnTo>
                  <a:pt x="981" y="60"/>
                </a:lnTo>
                <a:lnTo>
                  <a:pt x="981" y="75"/>
                </a:lnTo>
                <a:lnTo>
                  <a:pt x="997" y="75"/>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7" name="Freeform 59"/>
          <p:cNvSpPr>
            <a:spLocks/>
          </p:cNvSpPr>
          <p:nvPr/>
        </p:nvSpPr>
        <p:spPr bwMode="auto">
          <a:xfrm>
            <a:off x="11180766" y="1925641"/>
            <a:ext cx="388937" cy="795337"/>
          </a:xfrm>
          <a:custGeom>
            <a:avLst/>
            <a:gdLst>
              <a:gd name="T0" fmla="*/ 2147483647 w 245"/>
              <a:gd name="T1" fmla="*/ 2147483647 h 501"/>
              <a:gd name="T2" fmla="*/ 2147483647 w 245"/>
              <a:gd name="T3" fmla="*/ 2147483647 h 501"/>
              <a:gd name="T4" fmla="*/ 2147483647 w 245"/>
              <a:gd name="T5" fmla="*/ 2147483647 h 501"/>
              <a:gd name="T6" fmla="*/ 2147483647 w 245"/>
              <a:gd name="T7" fmla="*/ 2147483647 h 501"/>
              <a:gd name="T8" fmla="*/ 2147483647 w 245"/>
              <a:gd name="T9" fmla="*/ 2147483647 h 501"/>
              <a:gd name="T10" fmla="*/ 2147483647 w 245"/>
              <a:gd name="T11" fmla="*/ 2147483647 h 501"/>
              <a:gd name="T12" fmla="*/ 2147483647 w 245"/>
              <a:gd name="T13" fmla="*/ 2147483647 h 501"/>
              <a:gd name="T14" fmla="*/ 2147483647 w 245"/>
              <a:gd name="T15" fmla="*/ 2147483647 h 501"/>
              <a:gd name="T16" fmla="*/ 2147483647 w 245"/>
              <a:gd name="T17" fmla="*/ 2147483647 h 501"/>
              <a:gd name="T18" fmla="*/ 2147483647 w 245"/>
              <a:gd name="T19" fmla="*/ 2147483647 h 501"/>
              <a:gd name="T20" fmla="*/ 2147483647 w 245"/>
              <a:gd name="T21" fmla="*/ 2147483647 h 501"/>
              <a:gd name="T22" fmla="*/ 2147483647 w 245"/>
              <a:gd name="T23" fmla="*/ 2147483647 h 501"/>
              <a:gd name="T24" fmla="*/ 2147483647 w 245"/>
              <a:gd name="T25" fmla="*/ 2147483647 h 501"/>
              <a:gd name="T26" fmla="*/ 2147483647 w 245"/>
              <a:gd name="T27" fmla="*/ 2147483647 h 501"/>
              <a:gd name="T28" fmla="*/ 2147483647 w 245"/>
              <a:gd name="T29" fmla="*/ 2147483647 h 501"/>
              <a:gd name="T30" fmla="*/ 2147483647 w 245"/>
              <a:gd name="T31" fmla="*/ 2147483647 h 501"/>
              <a:gd name="T32" fmla="*/ 2147483647 w 245"/>
              <a:gd name="T33" fmla="*/ 2147483647 h 501"/>
              <a:gd name="T34" fmla="*/ 2147483647 w 245"/>
              <a:gd name="T35" fmla="*/ 2147483647 h 501"/>
              <a:gd name="T36" fmla="*/ 2147483647 w 245"/>
              <a:gd name="T37" fmla="*/ 2147483647 h 501"/>
              <a:gd name="T38" fmla="*/ 2147483647 w 245"/>
              <a:gd name="T39" fmla="*/ 2147483647 h 501"/>
              <a:gd name="T40" fmla="*/ 2147483647 w 245"/>
              <a:gd name="T41" fmla="*/ 2147483647 h 501"/>
              <a:gd name="T42" fmla="*/ 2147483647 w 245"/>
              <a:gd name="T43" fmla="*/ 2147483647 h 501"/>
              <a:gd name="T44" fmla="*/ 2147483647 w 245"/>
              <a:gd name="T45" fmla="*/ 2147483647 h 501"/>
              <a:gd name="T46" fmla="*/ 2147483647 w 245"/>
              <a:gd name="T47" fmla="*/ 2147483647 h 501"/>
              <a:gd name="T48" fmla="*/ 2147483647 w 245"/>
              <a:gd name="T49" fmla="*/ 2147483647 h 501"/>
              <a:gd name="T50" fmla="*/ 2147483647 w 245"/>
              <a:gd name="T51" fmla="*/ 2147483647 h 501"/>
              <a:gd name="T52" fmla="*/ 2147483647 w 245"/>
              <a:gd name="T53" fmla="*/ 2147483647 h 501"/>
              <a:gd name="T54" fmla="*/ 2147483647 w 245"/>
              <a:gd name="T55" fmla="*/ 2147483647 h 501"/>
              <a:gd name="T56" fmla="*/ 2147483647 w 245"/>
              <a:gd name="T57" fmla="*/ 2147483647 h 501"/>
              <a:gd name="T58" fmla="*/ 2147483647 w 245"/>
              <a:gd name="T59" fmla="*/ 2147483647 h 501"/>
              <a:gd name="T60" fmla="*/ 2147483647 w 245"/>
              <a:gd name="T61" fmla="*/ 2147483647 h 501"/>
              <a:gd name="T62" fmla="*/ 2147483647 w 245"/>
              <a:gd name="T63" fmla="*/ 2147483647 h 501"/>
              <a:gd name="T64" fmla="*/ 2147483647 w 245"/>
              <a:gd name="T65" fmla="*/ 2147483647 h 501"/>
              <a:gd name="T66" fmla="*/ 2147483647 w 245"/>
              <a:gd name="T67" fmla="*/ 2147483647 h 501"/>
              <a:gd name="T68" fmla="*/ 2147483647 w 245"/>
              <a:gd name="T69" fmla="*/ 2147483647 h 501"/>
              <a:gd name="T70" fmla="*/ 2147483647 w 245"/>
              <a:gd name="T71" fmla="*/ 2147483647 h 501"/>
              <a:gd name="T72" fmla="*/ 2147483647 w 245"/>
              <a:gd name="T73" fmla="*/ 2147483647 h 501"/>
              <a:gd name="T74" fmla="*/ 2147483647 w 245"/>
              <a:gd name="T75" fmla="*/ 2147483647 h 501"/>
              <a:gd name="T76" fmla="*/ 2147483647 w 245"/>
              <a:gd name="T77" fmla="*/ 2147483647 h 501"/>
              <a:gd name="T78" fmla="*/ 2147483647 w 245"/>
              <a:gd name="T79" fmla="*/ 2147483647 h 5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5" h="501">
                <a:moveTo>
                  <a:pt x="0" y="0"/>
                </a:moveTo>
                <a:lnTo>
                  <a:pt x="15" y="16"/>
                </a:lnTo>
                <a:lnTo>
                  <a:pt x="30" y="16"/>
                </a:lnTo>
                <a:lnTo>
                  <a:pt x="30" y="31"/>
                </a:lnTo>
                <a:lnTo>
                  <a:pt x="46" y="31"/>
                </a:lnTo>
                <a:lnTo>
                  <a:pt x="46" y="46"/>
                </a:lnTo>
                <a:lnTo>
                  <a:pt x="61" y="46"/>
                </a:lnTo>
                <a:lnTo>
                  <a:pt x="61" y="61"/>
                </a:lnTo>
                <a:lnTo>
                  <a:pt x="61" y="76"/>
                </a:lnTo>
                <a:lnTo>
                  <a:pt x="46" y="91"/>
                </a:lnTo>
                <a:lnTo>
                  <a:pt x="30" y="91"/>
                </a:lnTo>
                <a:lnTo>
                  <a:pt x="30" y="107"/>
                </a:lnTo>
                <a:lnTo>
                  <a:pt x="15" y="122"/>
                </a:lnTo>
                <a:lnTo>
                  <a:pt x="15" y="137"/>
                </a:lnTo>
                <a:lnTo>
                  <a:pt x="15" y="152"/>
                </a:lnTo>
                <a:lnTo>
                  <a:pt x="30" y="152"/>
                </a:lnTo>
                <a:lnTo>
                  <a:pt x="46" y="152"/>
                </a:lnTo>
                <a:lnTo>
                  <a:pt x="61" y="137"/>
                </a:lnTo>
                <a:lnTo>
                  <a:pt x="61" y="152"/>
                </a:lnTo>
                <a:lnTo>
                  <a:pt x="61" y="167"/>
                </a:lnTo>
                <a:lnTo>
                  <a:pt x="76" y="167"/>
                </a:lnTo>
                <a:lnTo>
                  <a:pt x="76" y="182"/>
                </a:lnTo>
                <a:lnTo>
                  <a:pt x="92" y="182"/>
                </a:lnTo>
                <a:lnTo>
                  <a:pt x="107" y="182"/>
                </a:lnTo>
                <a:lnTo>
                  <a:pt x="107" y="198"/>
                </a:lnTo>
                <a:lnTo>
                  <a:pt x="122" y="182"/>
                </a:lnTo>
                <a:lnTo>
                  <a:pt x="122" y="198"/>
                </a:lnTo>
                <a:lnTo>
                  <a:pt x="138" y="198"/>
                </a:lnTo>
                <a:lnTo>
                  <a:pt x="138" y="213"/>
                </a:lnTo>
                <a:lnTo>
                  <a:pt x="153" y="213"/>
                </a:lnTo>
                <a:lnTo>
                  <a:pt x="153" y="228"/>
                </a:lnTo>
                <a:lnTo>
                  <a:pt x="168" y="228"/>
                </a:lnTo>
                <a:lnTo>
                  <a:pt x="184" y="243"/>
                </a:lnTo>
                <a:lnTo>
                  <a:pt x="184" y="258"/>
                </a:lnTo>
                <a:lnTo>
                  <a:pt x="168" y="274"/>
                </a:lnTo>
                <a:lnTo>
                  <a:pt x="184" y="289"/>
                </a:lnTo>
                <a:lnTo>
                  <a:pt x="168" y="289"/>
                </a:lnTo>
                <a:lnTo>
                  <a:pt x="184" y="289"/>
                </a:lnTo>
                <a:lnTo>
                  <a:pt x="184" y="304"/>
                </a:lnTo>
                <a:lnTo>
                  <a:pt x="168" y="304"/>
                </a:lnTo>
                <a:lnTo>
                  <a:pt x="153" y="289"/>
                </a:lnTo>
                <a:lnTo>
                  <a:pt x="138" y="289"/>
                </a:lnTo>
                <a:lnTo>
                  <a:pt x="138" y="274"/>
                </a:lnTo>
                <a:lnTo>
                  <a:pt x="122" y="258"/>
                </a:lnTo>
                <a:lnTo>
                  <a:pt x="107" y="258"/>
                </a:lnTo>
                <a:lnTo>
                  <a:pt x="107" y="243"/>
                </a:lnTo>
                <a:lnTo>
                  <a:pt x="107" y="258"/>
                </a:lnTo>
                <a:lnTo>
                  <a:pt x="122" y="258"/>
                </a:lnTo>
                <a:lnTo>
                  <a:pt x="122" y="274"/>
                </a:lnTo>
                <a:lnTo>
                  <a:pt x="138" y="274"/>
                </a:lnTo>
                <a:lnTo>
                  <a:pt x="138" y="289"/>
                </a:lnTo>
                <a:lnTo>
                  <a:pt x="138" y="304"/>
                </a:lnTo>
                <a:lnTo>
                  <a:pt x="153" y="304"/>
                </a:lnTo>
                <a:lnTo>
                  <a:pt x="168" y="304"/>
                </a:lnTo>
                <a:lnTo>
                  <a:pt x="184" y="304"/>
                </a:lnTo>
                <a:lnTo>
                  <a:pt x="168" y="304"/>
                </a:lnTo>
                <a:lnTo>
                  <a:pt x="168" y="319"/>
                </a:lnTo>
                <a:lnTo>
                  <a:pt x="184" y="319"/>
                </a:lnTo>
                <a:lnTo>
                  <a:pt x="184" y="349"/>
                </a:lnTo>
                <a:lnTo>
                  <a:pt x="184" y="365"/>
                </a:lnTo>
                <a:lnTo>
                  <a:pt x="168" y="334"/>
                </a:lnTo>
                <a:lnTo>
                  <a:pt x="153" y="334"/>
                </a:lnTo>
                <a:lnTo>
                  <a:pt x="153" y="349"/>
                </a:lnTo>
                <a:lnTo>
                  <a:pt x="168" y="349"/>
                </a:lnTo>
                <a:lnTo>
                  <a:pt x="153" y="349"/>
                </a:lnTo>
                <a:lnTo>
                  <a:pt x="168" y="365"/>
                </a:lnTo>
                <a:lnTo>
                  <a:pt x="153" y="365"/>
                </a:lnTo>
                <a:lnTo>
                  <a:pt x="138" y="380"/>
                </a:lnTo>
                <a:lnTo>
                  <a:pt x="153" y="380"/>
                </a:lnTo>
                <a:lnTo>
                  <a:pt x="168" y="380"/>
                </a:lnTo>
                <a:lnTo>
                  <a:pt x="168" y="395"/>
                </a:lnTo>
                <a:lnTo>
                  <a:pt x="168" y="380"/>
                </a:lnTo>
                <a:lnTo>
                  <a:pt x="168" y="395"/>
                </a:lnTo>
                <a:lnTo>
                  <a:pt x="184" y="395"/>
                </a:lnTo>
                <a:lnTo>
                  <a:pt x="184" y="425"/>
                </a:lnTo>
                <a:lnTo>
                  <a:pt x="214" y="440"/>
                </a:lnTo>
                <a:lnTo>
                  <a:pt x="214" y="425"/>
                </a:lnTo>
                <a:lnTo>
                  <a:pt x="230" y="440"/>
                </a:lnTo>
                <a:lnTo>
                  <a:pt x="230" y="471"/>
                </a:lnTo>
                <a:lnTo>
                  <a:pt x="245" y="486"/>
                </a:lnTo>
                <a:lnTo>
                  <a:pt x="245" y="501"/>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8" name="Freeform 60"/>
          <p:cNvSpPr>
            <a:spLocks/>
          </p:cNvSpPr>
          <p:nvPr/>
        </p:nvSpPr>
        <p:spPr bwMode="auto">
          <a:xfrm>
            <a:off x="11520488" y="2263778"/>
            <a:ext cx="146050" cy="288925"/>
          </a:xfrm>
          <a:custGeom>
            <a:avLst/>
            <a:gdLst>
              <a:gd name="T0" fmla="*/ 2147483647 w 92"/>
              <a:gd name="T1" fmla="*/ 2147483647 h 182"/>
              <a:gd name="T2" fmla="*/ 2147483647 w 92"/>
              <a:gd name="T3" fmla="*/ 2147483647 h 182"/>
              <a:gd name="T4" fmla="*/ 2147483647 w 92"/>
              <a:gd name="T5" fmla="*/ 2147483647 h 182"/>
              <a:gd name="T6" fmla="*/ 2147483647 w 92"/>
              <a:gd name="T7" fmla="*/ 2147483647 h 182"/>
              <a:gd name="T8" fmla="*/ 2147483647 w 92"/>
              <a:gd name="T9" fmla="*/ 2147483647 h 182"/>
              <a:gd name="T10" fmla="*/ 2147483647 w 92"/>
              <a:gd name="T11" fmla="*/ 2147483647 h 182"/>
              <a:gd name="T12" fmla="*/ 2147483647 w 92"/>
              <a:gd name="T13" fmla="*/ 2147483647 h 182"/>
              <a:gd name="T14" fmla="*/ 2147483647 w 92"/>
              <a:gd name="T15" fmla="*/ 2147483647 h 182"/>
              <a:gd name="T16" fmla="*/ 2147483647 w 92"/>
              <a:gd name="T17" fmla="*/ 2147483647 h 182"/>
              <a:gd name="T18" fmla="*/ 2147483647 w 92"/>
              <a:gd name="T19" fmla="*/ 2147483647 h 182"/>
              <a:gd name="T20" fmla="*/ 2147483647 w 92"/>
              <a:gd name="T21" fmla="*/ 2147483647 h 182"/>
              <a:gd name="T22" fmla="*/ 2147483647 w 92"/>
              <a:gd name="T23" fmla="*/ 2147483647 h 182"/>
              <a:gd name="T24" fmla="*/ 0 w 92"/>
              <a:gd name="T25" fmla="*/ 2147483647 h 182"/>
              <a:gd name="T26" fmla="*/ 2147483647 w 92"/>
              <a:gd name="T27" fmla="*/ 2147483647 h 182"/>
              <a:gd name="T28" fmla="*/ 2147483647 w 92"/>
              <a:gd name="T29" fmla="*/ 2147483647 h 182"/>
              <a:gd name="T30" fmla="*/ 2147483647 w 92"/>
              <a:gd name="T31" fmla="*/ 2147483647 h 182"/>
              <a:gd name="T32" fmla="*/ 2147483647 w 92"/>
              <a:gd name="T33" fmla="*/ 2147483647 h 182"/>
              <a:gd name="T34" fmla="*/ 2147483647 w 92"/>
              <a:gd name="T35" fmla="*/ 2147483647 h 182"/>
              <a:gd name="T36" fmla="*/ 2147483647 w 92"/>
              <a:gd name="T37" fmla="*/ 2147483647 h 182"/>
              <a:gd name="T38" fmla="*/ 2147483647 w 92"/>
              <a:gd name="T39" fmla="*/ 2147483647 h 182"/>
              <a:gd name="T40" fmla="*/ 2147483647 w 92"/>
              <a:gd name="T41" fmla="*/ 2147483647 h 182"/>
              <a:gd name="T42" fmla="*/ 2147483647 w 92"/>
              <a:gd name="T43" fmla="*/ 2147483647 h 182"/>
              <a:gd name="T44" fmla="*/ 2147483647 w 92"/>
              <a:gd name="T45" fmla="*/ 2147483647 h 182"/>
              <a:gd name="T46" fmla="*/ 2147483647 w 92"/>
              <a:gd name="T47" fmla="*/ 2147483647 h 182"/>
              <a:gd name="T48" fmla="*/ 2147483647 w 92"/>
              <a:gd name="T49" fmla="*/ 2147483647 h 182"/>
              <a:gd name="T50" fmla="*/ 2147483647 w 92"/>
              <a:gd name="T51" fmla="*/ 2147483647 h 182"/>
              <a:gd name="T52" fmla="*/ 2147483647 w 92"/>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2" h="182">
                <a:moveTo>
                  <a:pt x="92" y="45"/>
                </a:moveTo>
                <a:lnTo>
                  <a:pt x="92" y="45"/>
                </a:lnTo>
                <a:lnTo>
                  <a:pt x="77" y="76"/>
                </a:lnTo>
                <a:lnTo>
                  <a:pt x="77" y="91"/>
                </a:lnTo>
                <a:lnTo>
                  <a:pt x="62" y="106"/>
                </a:lnTo>
                <a:lnTo>
                  <a:pt x="62" y="121"/>
                </a:lnTo>
                <a:lnTo>
                  <a:pt x="62" y="136"/>
                </a:lnTo>
                <a:lnTo>
                  <a:pt x="46" y="152"/>
                </a:lnTo>
                <a:lnTo>
                  <a:pt x="46" y="167"/>
                </a:lnTo>
                <a:lnTo>
                  <a:pt x="31" y="182"/>
                </a:lnTo>
                <a:lnTo>
                  <a:pt x="16" y="182"/>
                </a:lnTo>
                <a:lnTo>
                  <a:pt x="16" y="167"/>
                </a:lnTo>
                <a:lnTo>
                  <a:pt x="0" y="152"/>
                </a:lnTo>
                <a:lnTo>
                  <a:pt x="16" y="136"/>
                </a:lnTo>
                <a:lnTo>
                  <a:pt x="16" y="121"/>
                </a:lnTo>
                <a:lnTo>
                  <a:pt x="16" y="106"/>
                </a:lnTo>
                <a:lnTo>
                  <a:pt x="16" y="91"/>
                </a:lnTo>
                <a:lnTo>
                  <a:pt x="31" y="76"/>
                </a:lnTo>
                <a:lnTo>
                  <a:pt x="31" y="61"/>
                </a:lnTo>
                <a:lnTo>
                  <a:pt x="46" y="61"/>
                </a:lnTo>
                <a:lnTo>
                  <a:pt x="46" y="45"/>
                </a:lnTo>
                <a:lnTo>
                  <a:pt x="62" y="45"/>
                </a:lnTo>
                <a:lnTo>
                  <a:pt x="62" y="30"/>
                </a:lnTo>
                <a:lnTo>
                  <a:pt x="46" y="30"/>
                </a:lnTo>
                <a:lnTo>
                  <a:pt x="62" y="15"/>
                </a:lnTo>
                <a:lnTo>
                  <a:pt x="77" y="15"/>
                </a:lnTo>
                <a:lnTo>
                  <a:pt x="92"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9" name="Freeform 61"/>
          <p:cNvSpPr>
            <a:spLocks/>
          </p:cNvSpPr>
          <p:nvPr/>
        </p:nvSpPr>
        <p:spPr bwMode="auto">
          <a:xfrm>
            <a:off x="11520490" y="2287590"/>
            <a:ext cx="45719" cy="45719"/>
          </a:xfrm>
          <a:custGeom>
            <a:avLst/>
            <a:gdLst>
              <a:gd name="T0" fmla="*/ 0 w 16"/>
              <a:gd name="T1" fmla="*/ 2147483647 h 15"/>
              <a:gd name="T2" fmla="*/ 0 w 16"/>
              <a:gd name="T3" fmla="*/ 2147483647 h 15"/>
              <a:gd name="T4" fmla="*/ 0 w 16"/>
              <a:gd name="T5" fmla="*/ 0 h 15"/>
              <a:gd name="T6" fmla="*/ 2147483647 w 16"/>
              <a:gd name="T7" fmla="*/ 0 h 15"/>
              <a:gd name="T8" fmla="*/ 0 w 16"/>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5">
                <a:moveTo>
                  <a:pt x="0" y="15"/>
                </a:moveTo>
                <a:lnTo>
                  <a:pt x="0" y="15"/>
                </a:lnTo>
                <a:lnTo>
                  <a:pt x="0" y="0"/>
                </a:lnTo>
                <a:lnTo>
                  <a:pt x="16" y="0"/>
                </a:lnTo>
                <a:lnTo>
                  <a:pt x="0" y="15"/>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0" name="Line 62"/>
          <p:cNvSpPr>
            <a:spLocks noChangeShapeType="1"/>
          </p:cNvSpPr>
          <p:nvPr/>
        </p:nvSpPr>
        <p:spPr bwMode="auto">
          <a:xfrm>
            <a:off x="11569700" y="2311400"/>
            <a:ext cx="15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1" name="Freeform 63"/>
          <p:cNvSpPr>
            <a:spLocks/>
          </p:cNvSpPr>
          <p:nvPr/>
        </p:nvSpPr>
        <p:spPr bwMode="auto">
          <a:xfrm>
            <a:off x="10401300" y="1011238"/>
            <a:ext cx="1265238" cy="722312"/>
          </a:xfrm>
          <a:custGeom>
            <a:avLst/>
            <a:gdLst>
              <a:gd name="T0" fmla="*/ 2147483647 w 797"/>
              <a:gd name="T1" fmla="*/ 2147483647 h 455"/>
              <a:gd name="T2" fmla="*/ 2147483647 w 797"/>
              <a:gd name="T3" fmla="*/ 2147483647 h 455"/>
              <a:gd name="T4" fmla="*/ 2147483647 w 797"/>
              <a:gd name="T5" fmla="*/ 2147483647 h 455"/>
              <a:gd name="T6" fmla="*/ 2147483647 w 797"/>
              <a:gd name="T7" fmla="*/ 2147483647 h 455"/>
              <a:gd name="T8" fmla="*/ 2147483647 w 797"/>
              <a:gd name="T9" fmla="*/ 2147483647 h 455"/>
              <a:gd name="T10" fmla="*/ 2147483647 w 797"/>
              <a:gd name="T11" fmla="*/ 2147483647 h 455"/>
              <a:gd name="T12" fmla="*/ 0 w 797"/>
              <a:gd name="T13" fmla="*/ 2147483647 h 455"/>
              <a:gd name="T14" fmla="*/ 0 w 797"/>
              <a:gd name="T15" fmla="*/ 2147483647 h 455"/>
              <a:gd name="T16" fmla="*/ 0 w 797"/>
              <a:gd name="T17" fmla="*/ 0 h 4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7" h="455">
                <a:moveTo>
                  <a:pt x="797" y="425"/>
                </a:moveTo>
                <a:lnTo>
                  <a:pt x="797" y="425"/>
                </a:lnTo>
                <a:lnTo>
                  <a:pt x="782" y="425"/>
                </a:lnTo>
                <a:lnTo>
                  <a:pt x="767" y="440"/>
                </a:lnTo>
                <a:lnTo>
                  <a:pt x="751" y="455"/>
                </a:lnTo>
                <a:lnTo>
                  <a:pt x="168" y="455"/>
                </a:lnTo>
                <a:lnTo>
                  <a:pt x="0" y="455"/>
                </a:lnTo>
                <a:lnTo>
                  <a:pt x="0" y="258"/>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2" name="Freeform 64"/>
          <p:cNvSpPr>
            <a:spLocks/>
          </p:cNvSpPr>
          <p:nvPr/>
        </p:nvSpPr>
        <p:spPr bwMode="auto">
          <a:xfrm>
            <a:off x="9817100" y="1011241"/>
            <a:ext cx="534988" cy="168275"/>
          </a:xfrm>
          <a:custGeom>
            <a:avLst/>
            <a:gdLst>
              <a:gd name="T0" fmla="*/ 0 w 337"/>
              <a:gd name="T1" fmla="*/ 2147483647 h 106"/>
              <a:gd name="T2" fmla="*/ 0 w 337"/>
              <a:gd name="T3" fmla="*/ 2147483647 h 106"/>
              <a:gd name="T4" fmla="*/ 0 w 337"/>
              <a:gd name="T5" fmla="*/ 2147483647 h 106"/>
              <a:gd name="T6" fmla="*/ 2147483647 w 337"/>
              <a:gd name="T7" fmla="*/ 2147483647 h 106"/>
              <a:gd name="T8" fmla="*/ 2147483647 w 337"/>
              <a:gd name="T9" fmla="*/ 2147483647 h 106"/>
              <a:gd name="T10" fmla="*/ 2147483647 w 337"/>
              <a:gd name="T11" fmla="*/ 2147483647 h 106"/>
              <a:gd name="T12" fmla="*/ 2147483647 w 337"/>
              <a:gd name="T13" fmla="*/ 2147483647 h 106"/>
              <a:gd name="T14" fmla="*/ 2147483647 w 337"/>
              <a:gd name="T15" fmla="*/ 2147483647 h 106"/>
              <a:gd name="T16" fmla="*/ 2147483647 w 337"/>
              <a:gd name="T17" fmla="*/ 2147483647 h 106"/>
              <a:gd name="T18" fmla="*/ 2147483647 w 337"/>
              <a:gd name="T19" fmla="*/ 2147483647 h 106"/>
              <a:gd name="T20" fmla="*/ 2147483647 w 337"/>
              <a:gd name="T21" fmla="*/ 2147483647 h 106"/>
              <a:gd name="T22" fmla="*/ 2147483647 w 337"/>
              <a:gd name="T23" fmla="*/ 2147483647 h 106"/>
              <a:gd name="T24" fmla="*/ 2147483647 w 337"/>
              <a:gd name="T25" fmla="*/ 2147483647 h 106"/>
              <a:gd name="T26" fmla="*/ 2147483647 w 337"/>
              <a:gd name="T27" fmla="*/ 2147483647 h 106"/>
              <a:gd name="T28" fmla="*/ 2147483647 w 337"/>
              <a:gd name="T29" fmla="*/ 2147483647 h 106"/>
              <a:gd name="T30" fmla="*/ 2147483647 w 337"/>
              <a:gd name="T31" fmla="*/ 2147483647 h 106"/>
              <a:gd name="T32" fmla="*/ 2147483647 w 337"/>
              <a:gd name="T33" fmla="*/ 2147483647 h 106"/>
              <a:gd name="T34" fmla="*/ 2147483647 w 337"/>
              <a:gd name="T35" fmla="*/ 2147483647 h 106"/>
              <a:gd name="T36" fmla="*/ 2147483647 w 337"/>
              <a:gd name="T37" fmla="*/ 2147483647 h 106"/>
              <a:gd name="T38" fmla="*/ 2147483647 w 337"/>
              <a:gd name="T39" fmla="*/ 2147483647 h 106"/>
              <a:gd name="T40" fmla="*/ 2147483647 w 337"/>
              <a:gd name="T41" fmla="*/ 2147483647 h 106"/>
              <a:gd name="T42" fmla="*/ 2147483647 w 337"/>
              <a:gd name="T43" fmla="*/ 2147483647 h 106"/>
              <a:gd name="T44" fmla="*/ 2147483647 w 337"/>
              <a:gd name="T45" fmla="*/ 2147483647 h 106"/>
              <a:gd name="T46" fmla="*/ 2147483647 w 337"/>
              <a:gd name="T47" fmla="*/ 0 h 106"/>
              <a:gd name="T48" fmla="*/ 2147483647 w 337"/>
              <a:gd name="T49" fmla="*/ 0 h 106"/>
              <a:gd name="T50" fmla="*/ 2147483647 w 337"/>
              <a:gd name="T51" fmla="*/ 0 h 106"/>
              <a:gd name="T52" fmla="*/ 2147483647 w 337"/>
              <a:gd name="T53" fmla="*/ 0 h 1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7" h="106">
                <a:moveTo>
                  <a:pt x="0" y="76"/>
                </a:moveTo>
                <a:lnTo>
                  <a:pt x="0" y="76"/>
                </a:lnTo>
                <a:lnTo>
                  <a:pt x="0" y="61"/>
                </a:lnTo>
                <a:lnTo>
                  <a:pt x="15" y="76"/>
                </a:lnTo>
                <a:lnTo>
                  <a:pt x="15" y="91"/>
                </a:lnTo>
                <a:lnTo>
                  <a:pt x="30" y="91"/>
                </a:lnTo>
                <a:lnTo>
                  <a:pt x="46" y="106"/>
                </a:lnTo>
                <a:lnTo>
                  <a:pt x="61" y="106"/>
                </a:lnTo>
                <a:lnTo>
                  <a:pt x="76" y="91"/>
                </a:lnTo>
                <a:lnTo>
                  <a:pt x="92" y="91"/>
                </a:lnTo>
                <a:lnTo>
                  <a:pt x="107" y="91"/>
                </a:lnTo>
                <a:lnTo>
                  <a:pt x="138" y="76"/>
                </a:lnTo>
                <a:lnTo>
                  <a:pt x="138" y="91"/>
                </a:lnTo>
                <a:lnTo>
                  <a:pt x="153" y="91"/>
                </a:lnTo>
                <a:lnTo>
                  <a:pt x="168" y="76"/>
                </a:lnTo>
                <a:lnTo>
                  <a:pt x="168" y="91"/>
                </a:lnTo>
                <a:lnTo>
                  <a:pt x="184" y="76"/>
                </a:lnTo>
                <a:lnTo>
                  <a:pt x="199" y="76"/>
                </a:lnTo>
                <a:lnTo>
                  <a:pt x="199" y="61"/>
                </a:lnTo>
                <a:lnTo>
                  <a:pt x="214" y="61"/>
                </a:lnTo>
                <a:lnTo>
                  <a:pt x="230" y="45"/>
                </a:lnTo>
                <a:lnTo>
                  <a:pt x="245" y="30"/>
                </a:lnTo>
                <a:lnTo>
                  <a:pt x="291" y="15"/>
                </a:lnTo>
                <a:lnTo>
                  <a:pt x="306" y="0"/>
                </a:lnTo>
                <a:lnTo>
                  <a:pt x="322" y="0"/>
                </a:lnTo>
                <a:lnTo>
                  <a:pt x="337"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3" name="Freeform 65"/>
          <p:cNvSpPr>
            <a:spLocks/>
          </p:cNvSpPr>
          <p:nvPr/>
        </p:nvSpPr>
        <p:spPr bwMode="auto">
          <a:xfrm>
            <a:off x="9817103" y="1058863"/>
            <a:ext cx="45719" cy="49212"/>
          </a:xfrm>
          <a:custGeom>
            <a:avLst/>
            <a:gdLst>
              <a:gd name="T0" fmla="*/ 0 w 15"/>
              <a:gd name="T1" fmla="*/ 2147483647 h 31"/>
              <a:gd name="T2" fmla="*/ 0 w 15"/>
              <a:gd name="T3" fmla="*/ 2147483647 h 31"/>
              <a:gd name="T4" fmla="*/ 0 w 15"/>
              <a:gd name="T5" fmla="*/ 2147483647 h 31"/>
              <a:gd name="T6" fmla="*/ 0 w 15"/>
              <a:gd name="T7" fmla="*/ 0 h 31"/>
              <a:gd name="T8" fmla="*/ 0 w 15"/>
              <a:gd name="T9" fmla="*/ 2147483647 h 31"/>
              <a:gd name="T10" fmla="*/ 2147483647 w 15"/>
              <a:gd name="T11" fmla="*/ 2147483647 h 31"/>
              <a:gd name="T12" fmla="*/ 0 w 15"/>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31">
                <a:moveTo>
                  <a:pt x="0" y="15"/>
                </a:moveTo>
                <a:lnTo>
                  <a:pt x="0" y="31"/>
                </a:lnTo>
                <a:lnTo>
                  <a:pt x="0" y="15"/>
                </a:lnTo>
                <a:lnTo>
                  <a:pt x="0" y="0"/>
                </a:lnTo>
                <a:lnTo>
                  <a:pt x="0" y="15"/>
                </a:lnTo>
                <a:lnTo>
                  <a:pt x="15" y="15"/>
                </a:lnTo>
                <a:lnTo>
                  <a:pt x="0" y="15"/>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4" name="Freeform 66"/>
          <p:cNvSpPr>
            <a:spLocks/>
          </p:cNvSpPr>
          <p:nvPr/>
        </p:nvSpPr>
        <p:spPr bwMode="auto">
          <a:xfrm>
            <a:off x="8501066" y="1951041"/>
            <a:ext cx="828675" cy="409575"/>
          </a:xfrm>
          <a:custGeom>
            <a:avLst/>
            <a:gdLst>
              <a:gd name="T0" fmla="*/ 2147483647 w 522"/>
              <a:gd name="T1" fmla="*/ 2147483647 h 258"/>
              <a:gd name="T2" fmla="*/ 2147483647 w 522"/>
              <a:gd name="T3" fmla="*/ 2147483647 h 258"/>
              <a:gd name="T4" fmla="*/ 2147483647 w 522"/>
              <a:gd name="T5" fmla="*/ 2147483647 h 258"/>
              <a:gd name="T6" fmla="*/ 2147483647 w 522"/>
              <a:gd name="T7" fmla="*/ 2147483647 h 258"/>
              <a:gd name="T8" fmla="*/ 2147483647 w 522"/>
              <a:gd name="T9" fmla="*/ 2147483647 h 258"/>
              <a:gd name="T10" fmla="*/ 2147483647 w 522"/>
              <a:gd name="T11" fmla="*/ 2147483647 h 258"/>
              <a:gd name="T12" fmla="*/ 2147483647 w 522"/>
              <a:gd name="T13" fmla="*/ 2147483647 h 258"/>
              <a:gd name="T14" fmla="*/ 2147483647 w 522"/>
              <a:gd name="T15" fmla="*/ 2147483647 h 258"/>
              <a:gd name="T16" fmla="*/ 2147483647 w 522"/>
              <a:gd name="T17" fmla="*/ 2147483647 h 258"/>
              <a:gd name="T18" fmla="*/ 2147483647 w 522"/>
              <a:gd name="T19" fmla="*/ 2147483647 h 258"/>
              <a:gd name="T20" fmla="*/ 2147483647 w 522"/>
              <a:gd name="T21" fmla="*/ 2147483647 h 258"/>
              <a:gd name="T22" fmla="*/ 2147483647 w 522"/>
              <a:gd name="T23" fmla="*/ 2147483647 h 258"/>
              <a:gd name="T24" fmla="*/ 2147483647 w 522"/>
              <a:gd name="T25" fmla="*/ 2147483647 h 258"/>
              <a:gd name="T26" fmla="*/ 2147483647 w 522"/>
              <a:gd name="T27" fmla="*/ 2147483647 h 258"/>
              <a:gd name="T28" fmla="*/ 2147483647 w 522"/>
              <a:gd name="T29" fmla="*/ 2147483647 h 258"/>
              <a:gd name="T30" fmla="*/ 2147483647 w 522"/>
              <a:gd name="T31" fmla="*/ 2147483647 h 258"/>
              <a:gd name="T32" fmla="*/ 2147483647 w 522"/>
              <a:gd name="T33" fmla="*/ 2147483647 h 258"/>
              <a:gd name="T34" fmla="*/ 2147483647 w 522"/>
              <a:gd name="T35" fmla="*/ 2147483647 h 258"/>
              <a:gd name="T36" fmla="*/ 2147483647 w 522"/>
              <a:gd name="T37" fmla="*/ 2147483647 h 258"/>
              <a:gd name="T38" fmla="*/ 2147483647 w 522"/>
              <a:gd name="T39" fmla="*/ 2147483647 h 258"/>
              <a:gd name="T40" fmla="*/ 2147483647 w 522"/>
              <a:gd name="T41" fmla="*/ 2147483647 h 258"/>
              <a:gd name="T42" fmla="*/ 2147483647 w 522"/>
              <a:gd name="T43" fmla="*/ 2147483647 h 258"/>
              <a:gd name="T44" fmla="*/ 2147483647 w 522"/>
              <a:gd name="T45" fmla="*/ 2147483647 h 258"/>
              <a:gd name="T46" fmla="*/ 2147483647 w 522"/>
              <a:gd name="T47" fmla="*/ 2147483647 h 258"/>
              <a:gd name="T48" fmla="*/ 2147483647 w 522"/>
              <a:gd name="T49" fmla="*/ 2147483647 h 258"/>
              <a:gd name="T50" fmla="*/ 2147483647 w 522"/>
              <a:gd name="T51" fmla="*/ 2147483647 h 258"/>
              <a:gd name="T52" fmla="*/ 2147483647 w 522"/>
              <a:gd name="T53" fmla="*/ 2147483647 h 258"/>
              <a:gd name="T54" fmla="*/ 2147483647 w 522"/>
              <a:gd name="T55" fmla="*/ 2147483647 h 258"/>
              <a:gd name="T56" fmla="*/ 2147483647 w 522"/>
              <a:gd name="T57" fmla="*/ 2147483647 h 258"/>
              <a:gd name="T58" fmla="*/ 2147483647 w 522"/>
              <a:gd name="T59" fmla="*/ 2147483647 h 258"/>
              <a:gd name="T60" fmla="*/ 2147483647 w 522"/>
              <a:gd name="T61" fmla="*/ 2147483647 h 258"/>
              <a:gd name="T62" fmla="*/ 0 w 522"/>
              <a:gd name="T63" fmla="*/ 2147483647 h 258"/>
              <a:gd name="T64" fmla="*/ 0 w 522"/>
              <a:gd name="T65" fmla="*/ 2147483647 h 258"/>
              <a:gd name="T66" fmla="*/ 0 w 522"/>
              <a:gd name="T67" fmla="*/ 2147483647 h 258"/>
              <a:gd name="T68" fmla="*/ 2147483647 w 522"/>
              <a:gd name="T69" fmla="*/ 2147483647 h 258"/>
              <a:gd name="T70" fmla="*/ 0 w 522"/>
              <a:gd name="T71" fmla="*/ 2147483647 h 258"/>
              <a:gd name="T72" fmla="*/ 2147483647 w 522"/>
              <a:gd name="T73" fmla="*/ 2147483647 h 258"/>
              <a:gd name="T74" fmla="*/ 2147483647 w 522"/>
              <a:gd name="T75" fmla="*/ 2147483647 h 258"/>
              <a:gd name="T76" fmla="*/ 2147483647 w 522"/>
              <a:gd name="T77" fmla="*/ 2147483647 h 258"/>
              <a:gd name="T78" fmla="*/ 2147483647 w 522"/>
              <a:gd name="T79" fmla="*/ 2147483647 h 258"/>
              <a:gd name="T80" fmla="*/ 2147483647 w 522"/>
              <a:gd name="T81" fmla="*/ 2147483647 h 258"/>
              <a:gd name="T82" fmla="*/ 2147483647 w 522"/>
              <a:gd name="T83" fmla="*/ 2147483647 h 258"/>
              <a:gd name="T84" fmla="*/ 2147483647 w 522"/>
              <a:gd name="T85" fmla="*/ 2147483647 h 258"/>
              <a:gd name="T86" fmla="*/ 2147483647 w 522"/>
              <a:gd name="T87" fmla="*/ 2147483647 h 258"/>
              <a:gd name="T88" fmla="*/ 2147483647 w 522"/>
              <a:gd name="T89" fmla="*/ 2147483647 h 258"/>
              <a:gd name="T90" fmla="*/ 2147483647 w 522"/>
              <a:gd name="T91" fmla="*/ 2147483647 h 258"/>
              <a:gd name="T92" fmla="*/ 2147483647 w 522"/>
              <a:gd name="T93" fmla="*/ 2147483647 h 258"/>
              <a:gd name="T94" fmla="*/ 2147483647 w 522"/>
              <a:gd name="T95" fmla="*/ 2147483647 h 258"/>
              <a:gd name="T96" fmla="*/ 2147483647 w 522"/>
              <a:gd name="T97" fmla="*/ 2147483647 h 258"/>
              <a:gd name="T98" fmla="*/ 2147483647 w 522"/>
              <a:gd name="T99" fmla="*/ 0 h 2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2" h="258">
                <a:moveTo>
                  <a:pt x="522" y="30"/>
                </a:moveTo>
                <a:lnTo>
                  <a:pt x="507" y="45"/>
                </a:lnTo>
                <a:lnTo>
                  <a:pt x="522" y="45"/>
                </a:lnTo>
                <a:lnTo>
                  <a:pt x="507" y="45"/>
                </a:lnTo>
                <a:lnTo>
                  <a:pt x="491" y="45"/>
                </a:lnTo>
                <a:lnTo>
                  <a:pt x="461" y="60"/>
                </a:lnTo>
                <a:lnTo>
                  <a:pt x="445" y="60"/>
                </a:lnTo>
                <a:lnTo>
                  <a:pt x="430" y="60"/>
                </a:lnTo>
                <a:lnTo>
                  <a:pt x="415" y="60"/>
                </a:lnTo>
                <a:lnTo>
                  <a:pt x="415" y="75"/>
                </a:lnTo>
                <a:lnTo>
                  <a:pt x="415" y="91"/>
                </a:lnTo>
                <a:lnTo>
                  <a:pt x="415" y="106"/>
                </a:lnTo>
                <a:lnTo>
                  <a:pt x="399" y="106"/>
                </a:lnTo>
                <a:lnTo>
                  <a:pt x="384" y="121"/>
                </a:lnTo>
                <a:lnTo>
                  <a:pt x="384" y="136"/>
                </a:lnTo>
                <a:lnTo>
                  <a:pt x="384" y="151"/>
                </a:lnTo>
                <a:lnTo>
                  <a:pt x="369" y="151"/>
                </a:lnTo>
                <a:lnTo>
                  <a:pt x="353" y="151"/>
                </a:lnTo>
                <a:lnTo>
                  <a:pt x="338" y="166"/>
                </a:lnTo>
                <a:lnTo>
                  <a:pt x="338" y="182"/>
                </a:lnTo>
                <a:lnTo>
                  <a:pt x="338" y="197"/>
                </a:lnTo>
                <a:lnTo>
                  <a:pt x="322" y="212"/>
                </a:lnTo>
                <a:lnTo>
                  <a:pt x="307" y="197"/>
                </a:lnTo>
                <a:lnTo>
                  <a:pt x="292" y="197"/>
                </a:lnTo>
                <a:lnTo>
                  <a:pt x="276" y="182"/>
                </a:lnTo>
                <a:lnTo>
                  <a:pt x="276" y="166"/>
                </a:lnTo>
                <a:lnTo>
                  <a:pt x="261" y="166"/>
                </a:lnTo>
                <a:lnTo>
                  <a:pt x="276" y="182"/>
                </a:lnTo>
                <a:lnTo>
                  <a:pt x="261" y="182"/>
                </a:lnTo>
                <a:lnTo>
                  <a:pt x="246" y="182"/>
                </a:lnTo>
                <a:lnTo>
                  <a:pt x="261" y="182"/>
                </a:lnTo>
                <a:lnTo>
                  <a:pt x="261" y="197"/>
                </a:lnTo>
                <a:lnTo>
                  <a:pt x="246" y="197"/>
                </a:lnTo>
                <a:lnTo>
                  <a:pt x="246" y="212"/>
                </a:lnTo>
                <a:lnTo>
                  <a:pt x="246" y="227"/>
                </a:lnTo>
                <a:lnTo>
                  <a:pt x="230" y="227"/>
                </a:lnTo>
                <a:lnTo>
                  <a:pt x="230" y="242"/>
                </a:lnTo>
                <a:lnTo>
                  <a:pt x="215" y="227"/>
                </a:lnTo>
                <a:lnTo>
                  <a:pt x="230" y="227"/>
                </a:lnTo>
                <a:lnTo>
                  <a:pt x="215" y="227"/>
                </a:lnTo>
                <a:lnTo>
                  <a:pt x="200" y="212"/>
                </a:lnTo>
                <a:lnTo>
                  <a:pt x="184" y="212"/>
                </a:lnTo>
                <a:lnTo>
                  <a:pt x="169" y="212"/>
                </a:lnTo>
                <a:lnTo>
                  <a:pt x="169" y="227"/>
                </a:lnTo>
                <a:lnTo>
                  <a:pt x="154" y="227"/>
                </a:lnTo>
                <a:lnTo>
                  <a:pt x="154" y="242"/>
                </a:lnTo>
                <a:lnTo>
                  <a:pt x="138" y="242"/>
                </a:lnTo>
                <a:lnTo>
                  <a:pt x="108" y="212"/>
                </a:lnTo>
                <a:lnTo>
                  <a:pt x="92" y="212"/>
                </a:lnTo>
                <a:lnTo>
                  <a:pt x="92" y="227"/>
                </a:lnTo>
                <a:lnTo>
                  <a:pt x="77" y="212"/>
                </a:lnTo>
                <a:lnTo>
                  <a:pt x="62" y="227"/>
                </a:lnTo>
                <a:lnTo>
                  <a:pt x="77" y="227"/>
                </a:lnTo>
                <a:lnTo>
                  <a:pt x="77" y="242"/>
                </a:lnTo>
                <a:lnTo>
                  <a:pt x="62" y="242"/>
                </a:lnTo>
                <a:lnTo>
                  <a:pt x="62" y="227"/>
                </a:lnTo>
                <a:lnTo>
                  <a:pt x="31" y="227"/>
                </a:lnTo>
                <a:lnTo>
                  <a:pt x="31" y="212"/>
                </a:lnTo>
                <a:lnTo>
                  <a:pt x="16" y="227"/>
                </a:lnTo>
                <a:lnTo>
                  <a:pt x="31" y="242"/>
                </a:lnTo>
                <a:lnTo>
                  <a:pt x="16" y="242"/>
                </a:lnTo>
                <a:lnTo>
                  <a:pt x="16" y="258"/>
                </a:lnTo>
                <a:lnTo>
                  <a:pt x="16" y="242"/>
                </a:lnTo>
                <a:lnTo>
                  <a:pt x="0" y="242"/>
                </a:lnTo>
                <a:lnTo>
                  <a:pt x="0" y="227"/>
                </a:lnTo>
                <a:lnTo>
                  <a:pt x="0" y="212"/>
                </a:lnTo>
                <a:lnTo>
                  <a:pt x="0" y="227"/>
                </a:lnTo>
                <a:lnTo>
                  <a:pt x="0" y="212"/>
                </a:lnTo>
                <a:lnTo>
                  <a:pt x="0" y="197"/>
                </a:lnTo>
                <a:lnTo>
                  <a:pt x="16" y="197"/>
                </a:lnTo>
                <a:lnTo>
                  <a:pt x="16" y="182"/>
                </a:lnTo>
                <a:lnTo>
                  <a:pt x="0" y="182"/>
                </a:lnTo>
                <a:lnTo>
                  <a:pt x="16" y="182"/>
                </a:lnTo>
                <a:lnTo>
                  <a:pt x="31" y="166"/>
                </a:lnTo>
                <a:lnTo>
                  <a:pt x="16" y="166"/>
                </a:lnTo>
                <a:lnTo>
                  <a:pt x="16" y="151"/>
                </a:lnTo>
                <a:lnTo>
                  <a:pt x="31" y="151"/>
                </a:lnTo>
                <a:lnTo>
                  <a:pt x="16" y="151"/>
                </a:lnTo>
                <a:lnTo>
                  <a:pt x="31" y="151"/>
                </a:lnTo>
                <a:lnTo>
                  <a:pt x="31" y="136"/>
                </a:lnTo>
                <a:lnTo>
                  <a:pt x="31" y="151"/>
                </a:lnTo>
                <a:lnTo>
                  <a:pt x="31" y="136"/>
                </a:lnTo>
                <a:lnTo>
                  <a:pt x="46" y="136"/>
                </a:lnTo>
                <a:lnTo>
                  <a:pt x="46" y="121"/>
                </a:lnTo>
                <a:lnTo>
                  <a:pt x="46" y="106"/>
                </a:lnTo>
                <a:lnTo>
                  <a:pt x="62" y="106"/>
                </a:lnTo>
                <a:lnTo>
                  <a:pt x="62" y="91"/>
                </a:lnTo>
                <a:lnTo>
                  <a:pt x="77" y="91"/>
                </a:lnTo>
                <a:lnTo>
                  <a:pt x="62" y="91"/>
                </a:lnTo>
                <a:lnTo>
                  <a:pt x="77" y="75"/>
                </a:lnTo>
                <a:lnTo>
                  <a:pt x="92" y="60"/>
                </a:lnTo>
                <a:lnTo>
                  <a:pt x="92" y="45"/>
                </a:lnTo>
                <a:lnTo>
                  <a:pt x="77" y="45"/>
                </a:lnTo>
                <a:lnTo>
                  <a:pt x="92" y="30"/>
                </a:lnTo>
                <a:lnTo>
                  <a:pt x="77" y="30"/>
                </a:lnTo>
                <a:lnTo>
                  <a:pt x="92" y="30"/>
                </a:lnTo>
                <a:lnTo>
                  <a:pt x="77" y="30"/>
                </a:lnTo>
                <a:lnTo>
                  <a:pt x="92" y="15"/>
                </a:lnTo>
                <a:lnTo>
                  <a:pt x="77" y="15"/>
                </a:lnTo>
                <a:lnTo>
                  <a:pt x="77"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5" name="Freeform 67"/>
          <p:cNvSpPr>
            <a:spLocks/>
          </p:cNvSpPr>
          <p:nvPr/>
        </p:nvSpPr>
        <p:spPr bwMode="auto">
          <a:xfrm>
            <a:off x="8599488" y="1058863"/>
            <a:ext cx="730250" cy="939800"/>
          </a:xfrm>
          <a:custGeom>
            <a:avLst/>
            <a:gdLst>
              <a:gd name="T0" fmla="*/ 2147483647 w 460"/>
              <a:gd name="T1" fmla="*/ 2147483647 h 592"/>
              <a:gd name="T2" fmla="*/ 2147483647 w 460"/>
              <a:gd name="T3" fmla="*/ 2147483647 h 592"/>
              <a:gd name="T4" fmla="*/ 2147483647 w 460"/>
              <a:gd name="T5" fmla="*/ 2147483647 h 592"/>
              <a:gd name="T6" fmla="*/ 0 w 460"/>
              <a:gd name="T7" fmla="*/ 2147483647 h 592"/>
              <a:gd name="T8" fmla="*/ 0 w 460"/>
              <a:gd name="T9" fmla="*/ 2147483647 h 592"/>
              <a:gd name="T10" fmla="*/ 2147483647 w 460"/>
              <a:gd name="T11" fmla="*/ 2147483647 h 592"/>
              <a:gd name="T12" fmla="*/ 2147483647 w 460"/>
              <a:gd name="T13" fmla="*/ 2147483647 h 592"/>
              <a:gd name="T14" fmla="*/ 2147483647 w 460"/>
              <a:gd name="T15" fmla="*/ 2147483647 h 592"/>
              <a:gd name="T16" fmla="*/ 2147483647 w 460"/>
              <a:gd name="T17" fmla="*/ 2147483647 h 592"/>
              <a:gd name="T18" fmla="*/ 2147483647 w 460"/>
              <a:gd name="T19" fmla="*/ 2147483647 h 592"/>
              <a:gd name="T20" fmla="*/ 2147483647 w 460"/>
              <a:gd name="T21" fmla="*/ 2147483647 h 592"/>
              <a:gd name="T22" fmla="*/ 2147483647 w 460"/>
              <a:gd name="T23" fmla="*/ 2147483647 h 592"/>
              <a:gd name="T24" fmla="*/ 2147483647 w 460"/>
              <a:gd name="T25" fmla="*/ 2147483647 h 592"/>
              <a:gd name="T26" fmla="*/ 2147483647 w 460"/>
              <a:gd name="T27" fmla="*/ 2147483647 h 592"/>
              <a:gd name="T28" fmla="*/ 2147483647 w 460"/>
              <a:gd name="T29" fmla="*/ 2147483647 h 592"/>
              <a:gd name="T30" fmla="*/ 2147483647 w 460"/>
              <a:gd name="T31" fmla="*/ 0 h 592"/>
              <a:gd name="T32" fmla="*/ 2147483647 w 460"/>
              <a:gd name="T33" fmla="*/ 0 h 592"/>
              <a:gd name="T34" fmla="*/ 2147483647 w 460"/>
              <a:gd name="T35" fmla="*/ 0 h 592"/>
              <a:gd name="T36" fmla="*/ 2147483647 w 460"/>
              <a:gd name="T37" fmla="*/ 2147483647 h 592"/>
              <a:gd name="T38" fmla="*/ 2147483647 w 460"/>
              <a:gd name="T39" fmla="*/ 2147483647 h 592"/>
              <a:gd name="T40" fmla="*/ 2147483647 w 460"/>
              <a:gd name="T41" fmla="*/ 2147483647 h 592"/>
              <a:gd name="T42" fmla="*/ 2147483647 w 460"/>
              <a:gd name="T43" fmla="*/ 2147483647 h 592"/>
              <a:gd name="T44" fmla="*/ 2147483647 w 460"/>
              <a:gd name="T45" fmla="*/ 2147483647 h 592"/>
              <a:gd name="T46" fmla="*/ 2147483647 w 460"/>
              <a:gd name="T47" fmla="*/ 2147483647 h 592"/>
              <a:gd name="T48" fmla="*/ 2147483647 w 460"/>
              <a:gd name="T49" fmla="*/ 2147483647 h 5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0" h="592">
                <a:moveTo>
                  <a:pt x="15" y="562"/>
                </a:moveTo>
                <a:lnTo>
                  <a:pt x="15" y="562"/>
                </a:lnTo>
                <a:lnTo>
                  <a:pt x="15" y="546"/>
                </a:lnTo>
                <a:lnTo>
                  <a:pt x="0" y="546"/>
                </a:lnTo>
                <a:lnTo>
                  <a:pt x="0" y="531"/>
                </a:lnTo>
                <a:lnTo>
                  <a:pt x="15" y="531"/>
                </a:lnTo>
                <a:lnTo>
                  <a:pt x="15" y="516"/>
                </a:lnTo>
                <a:lnTo>
                  <a:pt x="15" y="501"/>
                </a:lnTo>
                <a:lnTo>
                  <a:pt x="30" y="15"/>
                </a:lnTo>
                <a:lnTo>
                  <a:pt x="46" y="15"/>
                </a:lnTo>
                <a:lnTo>
                  <a:pt x="46" y="31"/>
                </a:lnTo>
                <a:lnTo>
                  <a:pt x="61" y="31"/>
                </a:lnTo>
                <a:lnTo>
                  <a:pt x="76" y="31"/>
                </a:lnTo>
                <a:lnTo>
                  <a:pt x="92" y="15"/>
                </a:lnTo>
                <a:lnTo>
                  <a:pt x="122" y="15"/>
                </a:lnTo>
                <a:lnTo>
                  <a:pt x="122" y="0"/>
                </a:lnTo>
                <a:lnTo>
                  <a:pt x="138" y="0"/>
                </a:lnTo>
                <a:lnTo>
                  <a:pt x="460" y="0"/>
                </a:lnTo>
                <a:lnTo>
                  <a:pt x="460" y="15"/>
                </a:lnTo>
                <a:lnTo>
                  <a:pt x="460" y="304"/>
                </a:lnTo>
                <a:lnTo>
                  <a:pt x="445" y="546"/>
                </a:lnTo>
                <a:lnTo>
                  <a:pt x="445" y="562"/>
                </a:lnTo>
                <a:lnTo>
                  <a:pt x="445" y="577"/>
                </a:lnTo>
                <a:lnTo>
                  <a:pt x="445" y="592"/>
                </a:lnTo>
                <a:lnTo>
                  <a:pt x="460" y="592"/>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6" name="Freeform 68"/>
          <p:cNvSpPr>
            <a:spLocks/>
          </p:cNvSpPr>
          <p:nvPr/>
        </p:nvSpPr>
        <p:spPr bwMode="auto">
          <a:xfrm>
            <a:off x="9866316" y="1806578"/>
            <a:ext cx="1239837" cy="722313"/>
          </a:xfrm>
          <a:custGeom>
            <a:avLst/>
            <a:gdLst>
              <a:gd name="T0" fmla="*/ 2147483647 w 782"/>
              <a:gd name="T1" fmla="*/ 2147483647 h 455"/>
              <a:gd name="T2" fmla="*/ 2147483647 w 782"/>
              <a:gd name="T3" fmla="*/ 2147483647 h 455"/>
              <a:gd name="T4" fmla="*/ 2147483647 w 782"/>
              <a:gd name="T5" fmla="*/ 2147483647 h 455"/>
              <a:gd name="T6" fmla="*/ 2147483647 w 782"/>
              <a:gd name="T7" fmla="*/ 2147483647 h 455"/>
              <a:gd name="T8" fmla="*/ 2147483647 w 782"/>
              <a:gd name="T9" fmla="*/ 2147483647 h 455"/>
              <a:gd name="T10" fmla="*/ 2147483647 w 782"/>
              <a:gd name="T11" fmla="*/ 2147483647 h 455"/>
              <a:gd name="T12" fmla="*/ 2147483647 w 782"/>
              <a:gd name="T13" fmla="*/ 2147483647 h 455"/>
              <a:gd name="T14" fmla="*/ 2147483647 w 782"/>
              <a:gd name="T15" fmla="*/ 2147483647 h 455"/>
              <a:gd name="T16" fmla="*/ 2147483647 w 782"/>
              <a:gd name="T17" fmla="*/ 2147483647 h 455"/>
              <a:gd name="T18" fmla="*/ 2147483647 w 782"/>
              <a:gd name="T19" fmla="*/ 2147483647 h 455"/>
              <a:gd name="T20" fmla="*/ 2147483647 w 782"/>
              <a:gd name="T21" fmla="*/ 2147483647 h 455"/>
              <a:gd name="T22" fmla="*/ 2147483647 w 782"/>
              <a:gd name="T23" fmla="*/ 2147483647 h 455"/>
              <a:gd name="T24" fmla="*/ 2147483647 w 782"/>
              <a:gd name="T25" fmla="*/ 2147483647 h 455"/>
              <a:gd name="T26" fmla="*/ 2147483647 w 782"/>
              <a:gd name="T27" fmla="*/ 2147483647 h 455"/>
              <a:gd name="T28" fmla="*/ 2147483647 w 782"/>
              <a:gd name="T29" fmla="*/ 2147483647 h 455"/>
              <a:gd name="T30" fmla="*/ 2147483647 w 782"/>
              <a:gd name="T31" fmla="*/ 2147483647 h 455"/>
              <a:gd name="T32" fmla="*/ 2147483647 w 782"/>
              <a:gd name="T33" fmla="*/ 2147483647 h 455"/>
              <a:gd name="T34" fmla="*/ 2147483647 w 782"/>
              <a:gd name="T35" fmla="*/ 2147483647 h 455"/>
              <a:gd name="T36" fmla="*/ 2147483647 w 782"/>
              <a:gd name="T37" fmla="*/ 2147483647 h 455"/>
              <a:gd name="T38" fmla="*/ 2147483647 w 782"/>
              <a:gd name="T39" fmla="*/ 2147483647 h 455"/>
              <a:gd name="T40" fmla="*/ 2147483647 w 782"/>
              <a:gd name="T41" fmla="*/ 2147483647 h 455"/>
              <a:gd name="T42" fmla="*/ 2147483647 w 782"/>
              <a:gd name="T43" fmla="*/ 2147483647 h 455"/>
              <a:gd name="T44" fmla="*/ 2147483647 w 782"/>
              <a:gd name="T45" fmla="*/ 2147483647 h 455"/>
              <a:gd name="T46" fmla="*/ 2147483647 w 782"/>
              <a:gd name="T47" fmla="*/ 2147483647 h 455"/>
              <a:gd name="T48" fmla="*/ 2147483647 w 782"/>
              <a:gd name="T49" fmla="*/ 2147483647 h 455"/>
              <a:gd name="T50" fmla="*/ 2147483647 w 782"/>
              <a:gd name="T51" fmla="*/ 2147483647 h 455"/>
              <a:gd name="T52" fmla="*/ 2147483647 w 782"/>
              <a:gd name="T53" fmla="*/ 2147483647 h 455"/>
              <a:gd name="T54" fmla="*/ 2147483647 w 782"/>
              <a:gd name="T55" fmla="*/ 2147483647 h 455"/>
              <a:gd name="T56" fmla="*/ 2147483647 w 782"/>
              <a:gd name="T57" fmla="*/ 2147483647 h 455"/>
              <a:gd name="T58" fmla="*/ 2147483647 w 782"/>
              <a:gd name="T59" fmla="*/ 2147483647 h 455"/>
              <a:gd name="T60" fmla="*/ 2147483647 w 782"/>
              <a:gd name="T61" fmla="*/ 2147483647 h 455"/>
              <a:gd name="T62" fmla="*/ 2147483647 w 782"/>
              <a:gd name="T63" fmla="*/ 2147483647 h 455"/>
              <a:gd name="T64" fmla="*/ 2147483647 w 782"/>
              <a:gd name="T65" fmla="*/ 2147483647 h 455"/>
              <a:gd name="T66" fmla="*/ 2147483647 w 782"/>
              <a:gd name="T67" fmla="*/ 2147483647 h 455"/>
              <a:gd name="T68" fmla="*/ 2147483647 w 782"/>
              <a:gd name="T69" fmla="*/ 2147483647 h 455"/>
              <a:gd name="T70" fmla="*/ 2147483647 w 782"/>
              <a:gd name="T71" fmla="*/ 2147483647 h 455"/>
              <a:gd name="T72" fmla="*/ 2147483647 w 782"/>
              <a:gd name="T73" fmla="*/ 2147483647 h 455"/>
              <a:gd name="T74" fmla="*/ 2147483647 w 782"/>
              <a:gd name="T75" fmla="*/ 2147483647 h 455"/>
              <a:gd name="T76" fmla="*/ 2147483647 w 782"/>
              <a:gd name="T77" fmla="*/ 2147483647 h 455"/>
              <a:gd name="T78" fmla="*/ 2147483647 w 782"/>
              <a:gd name="T79" fmla="*/ 2147483647 h 455"/>
              <a:gd name="T80" fmla="*/ 2147483647 w 782"/>
              <a:gd name="T81" fmla="*/ 2147483647 h 455"/>
              <a:gd name="T82" fmla="*/ 2147483647 w 782"/>
              <a:gd name="T83" fmla="*/ 2147483647 h 455"/>
              <a:gd name="T84" fmla="*/ 2147483647 w 782"/>
              <a:gd name="T85" fmla="*/ 2147483647 h 455"/>
              <a:gd name="T86" fmla="*/ 2147483647 w 782"/>
              <a:gd name="T87" fmla="*/ 2147483647 h 455"/>
              <a:gd name="T88" fmla="*/ 0 w 782"/>
              <a:gd name="T89" fmla="*/ 2147483647 h 455"/>
              <a:gd name="T90" fmla="*/ 0 w 782"/>
              <a:gd name="T91" fmla="*/ 2147483647 h 455"/>
              <a:gd name="T92" fmla="*/ 2147483647 w 782"/>
              <a:gd name="T93" fmla="*/ 2147483647 h 455"/>
              <a:gd name="T94" fmla="*/ 2147483647 w 782"/>
              <a:gd name="T95" fmla="*/ 2147483647 h 455"/>
              <a:gd name="T96" fmla="*/ 2147483647 w 782"/>
              <a:gd name="T97" fmla="*/ 2147483647 h 455"/>
              <a:gd name="T98" fmla="*/ 2147483647 w 782"/>
              <a:gd name="T99" fmla="*/ 2147483647 h 4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82" h="455">
                <a:moveTo>
                  <a:pt x="782" y="30"/>
                </a:moveTo>
                <a:lnTo>
                  <a:pt x="767" y="75"/>
                </a:lnTo>
                <a:lnTo>
                  <a:pt x="675" y="0"/>
                </a:lnTo>
                <a:lnTo>
                  <a:pt x="675" y="15"/>
                </a:lnTo>
                <a:lnTo>
                  <a:pt x="675" y="30"/>
                </a:lnTo>
                <a:lnTo>
                  <a:pt x="690" y="30"/>
                </a:lnTo>
                <a:lnTo>
                  <a:pt x="675" y="45"/>
                </a:lnTo>
                <a:lnTo>
                  <a:pt x="675" y="60"/>
                </a:lnTo>
                <a:lnTo>
                  <a:pt x="644" y="91"/>
                </a:lnTo>
                <a:lnTo>
                  <a:pt x="644" y="106"/>
                </a:lnTo>
                <a:lnTo>
                  <a:pt x="629" y="106"/>
                </a:lnTo>
                <a:lnTo>
                  <a:pt x="629" y="121"/>
                </a:lnTo>
                <a:lnTo>
                  <a:pt x="629" y="106"/>
                </a:lnTo>
                <a:lnTo>
                  <a:pt x="614" y="106"/>
                </a:lnTo>
                <a:lnTo>
                  <a:pt x="614" y="121"/>
                </a:lnTo>
                <a:lnTo>
                  <a:pt x="598" y="136"/>
                </a:lnTo>
                <a:lnTo>
                  <a:pt x="583" y="121"/>
                </a:lnTo>
                <a:lnTo>
                  <a:pt x="568" y="136"/>
                </a:lnTo>
                <a:lnTo>
                  <a:pt x="568" y="151"/>
                </a:lnTo>
                <a:lnTo>
                  <a:pt x="568" y="166"/>
                </a:lnTo>
                <a:lnTo>
                  <a:pt x="552" y="166"/>
                </a:lnTo>
                <a:lnTo>
                  <a:pt x="552" y="182"/>
                </a:lnTo>
                <a:lnTo>
                  <a:pt x="552" y="197"/>
                </a:lnTo>
                <a:lnTo>
                  <a:pt x="537" y="212"/>
                </a:lnTo>
                <a:lnTo>
                  <a:pt x="522" y="212"/>
                </a:lnTo>
                <a:lnTo>
                  <a:pt x="506" y="212"/>
                </a:lnTo>
                <a:lnTo>
                  <a:pt x="491" y="182"/>
                </a:lnTo>
                <a:lnTo>
                  <a:pt x="476" y="182"/>
                </a:lnTo>
                <a:lnTo>
                  <a:pt x="476" y="197"/>
                </a:lnTo>
                <a:lnTo>
                  <a:pt x="460" y="197"/>
                </a:lnTo>
                <a:lnTo>
                  <a:pt x="476" y="212"/>
                </a:lnTo>
                <a:lnTo>
                  <a:pt x="460" y="227"/>
                </a:lnTo>
                <a:lnTo>
                  <a:pt x="445" y="227"/>
                </a:lnTo>
                <a:lnTo>
                  <a:pt x="460" y="242"/>
                </a:lnTo>
                <a:lnTo>
                  <a:pt x="430" y="257"/>
                </a:lnTo>
                <a:lnTo>
                  <a:pt x="430" y="273"/>
                </a:lnTo>
                <a:lnTo>
                  <a:pt x="414" y="303"/>
                </a:lnTo>
                <a:lnTo>
                  <a:pt x="399" y="318"/>
                </a:lnTo>
                <a:lnTo>
                  <a:pt x="384" y="333"/>
                </a:lnTo>
                <a:lnTo>
                  <a:pt x="384" y="349"/>
                </a:lnTo>
                <a:lnTo>
                  <a:pt x="368" y="364"/>
                </a:lnTo>
                <a:lnTo>
                  <a:pt x="384" y="364"/>
                </a:lnTo>
                <a:lnTo>
                  <a:pt x="384" y="379"/>
                </a:lnTo>
                <a:lnTo>
                  <a:pt x="368" y="379"/>
                </a:lnTo>
                <a:lnTo>
                  <a:pt x="368" y="394"/>
                </a:lnTo>
                <a:lnTo>
                  <a:pt x="353" y="409"/>
                </a:lnTo>
                <a:lnTo>
                  <a:pt x="338" y="409"/>
                </a:lnTo>
                <a:lnTo>
                  <a:pt x="338" y="394"/>
                </a:lnTo>
                <a:lnTo>
                  <a:pt x="292" y="424"/>
                </a:lnTo>
                <a:lnTo>
                  <a:pt x="292" y="409"/>
                </a:lnTo>
                <a:lnTo>
                  <a:pt x="276" y="409"/>
                </a:lnTo>
                <a:lnTo>
                  <a:pt x="276" y="424"/>
                </a:lnTo>
                <a:lnTo>
                  <a:pt x="292" y="424"/>
                </a:lnTo>
                <a:lnTo>
                  <a:pt x="276" y="424"/>
                </a:lnTo>
                <a:lnTo>
                  <a:pt x="261" y="440"/>
                </a:lnTo>
                <a:lnTo>
                  <a:pt x="246" y="440"/>
                </a:lnTo>
                <a:lnTo>
                  <a:pt x="230" y="455"/>
                </a:lnTo>
                <a:lnTo>
                  <a:pt x="200" y="424"/>
                </a:lnTo>
                <a:lnTo>
                  <a:pt x="200" y="440"/>
                </a:lnTo>
                <a:lnTo>
                  <a:pt x="184" y="440"/>
                </a:lnTo>
                <a:lnTo>
                  <a:pt x="184" y="455"/>
                </a:lnTo>
                <a:lnTo>
                  <a:pt x="169" y="455"/>
                </a:lnTo>
                <a:lnTo>
                  <a:pt x="154" y="455"/>
                </a:lnTo>
                <a:lnTo>
                  <a:pt x="154" y="440"/>
                </a:lnTo>
                <a:lnTo>
                  <a:pt x="138" y="455"/>
                </a:lnTo>
                <a:lnTo>
                  <a:pt x="138" y="440"/>
                </a:lnTo>
                <a:lnTo>
                  <a:pt x="123" y="440"/>
                </a:lnTo>
                <a:lnTo>
                  <a:pt x="123" y="424"/>
                </a:lnTo>
                <a:lnTo>
                  <a:pt x="108" y="424"/>
                </a:lnTo>
                <a:lnTo>
                  <a:pt x="108" y="409"/>
                </a:lnTo>
                <a:lnTo>
                  <a:pt x="108" y="394"/>
                </a:lnTo>
                <a:lnTo>
                  <a:pt x="108" y="379"/>
                </a:lnTo>
                <a:lnTo>
                  <a:pt x="108" y="394"/>
                </a:lnTo>
                <a:lnTo>
                  <a:pt x="92" y="379"/>
                </a:lnTo>
                <a:lnTo>
                  <a:pt x="92" y="394"/>
                </a:lnTo>
                <a:lnTo>
                  <a:pt x="92" y="379"/>
                </a:lnTo>
                <a:lnTo>
                  <a:pt x="77" y="379"/>
                </a:lnTo>
                <a:lnTo>
                  <a:pt x="77" y="364"/>
                </a:lnTo>
                <a:lnTo>
                  <a:pt x="62" y="364"/>
                </a:lnTo>
                <a:lnTo>
                  <a:pt x="62" y="349"/>
                </a:lnTo>
                <a:lnTo>
                  <a:pt x="46" y="349"/>
                </a:lnTo>
                <a:lnTo>
                  <a:pt x="46" y="333"/>
                </a:lnTo>
                <a:lnTo>
                  <a:pt x="31" y="333"/>
                </a:lnTo>
                <a:lnTo>
                  <a:pt x="31" y="318"/>
                </a:lnTo>
                <a:lnTo>
                  <a:pt x="16" y="303"/>
                </a:lnTo>
                <a:lnTo>
                  <a:pt x="31" y="303"/>
                </a:lnTo>
                <a:lnTo>
                  <a:pt x="16" y="303"/>
                </a:lnTo>
                <a:lnTo>
                  <a:pt x="16" y="288"/>
                </a:lnTo>
                <a:lnTo>
                  <a:pt x="16" y="273"/>
                </a:lnTo>
                <a:lnTo>
                  <a:pt x="0" y="273"/>
                </a:lnTo>
                <a:lnTo>
                  <a:pt x="0" y="257"/>
                </a:lnTo>
                <a:lnTo>
                  <a:pt x="0" y="242"/>
                </a:lnTo>
                <a:lnTo>
                  <a:pt x="16" y="242"/>
                </a:lnTo>
                <a:lnTo>
                  <a:pt x="16" y="227"/>
                </a:lnTo>
                <a:lnTo>
                  <a:pt x="0" y="227"/>
                </a:lnTo>
                <a:lnTo>
                  <a:pt x="16" y="212"/>
                </a:lnTo>
                <a:lnTo>
                  <a:pt x="31" y="212"/>
                </a:lnTo>
                <a:lnTo>
                  <a:pt x="46" y="212"/>
                </a:lnTo>
                <a:lnTo>
                  <a:pt x="46" y="197"/>
                </a:lnTo>
                <a:lnTo>
                  <a:pt x="62" y="182"/>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7" name="Freeform 69"/>
          <p:cNvSpPr>
            <a:spLocks/>
          </p:cNvSpPr>
          <p:nvPr/>
        </p:nvSpPr>
        <p:spPr bwMode="auto">
          <a:xfrm>
            <a:off x="9963150" y="1420816"/>
            <a:ext cx="1143000" cy="674687"/>
          </a:xfrm>
          <a:custGeom>
            <a:avLst/>
            <a:gdLst>
              <a:gd name="T0" fmla="*/ 0 w 720"/>
              <a:gd name="T1" fmla="*/ 2147483647 h 425"/>
              <a:gd name="T2" fmla="*/ 2147483647 w 720"/>
              <a:gd name="T3" fmla="*/ 2147483647 h 425"/>
              <a:gd name="T4" fmla="*/ 0 w 720"/>
              <a:gd name="T5" fmla="*/ 2147483647 h 425"/>
              <a:gd name="T6" fmla="*/ 2147483647 w 720"/>
              <a:gd name="T7" fmla="*/ 2147483647 h 425"/>
              <a:gd name="T8" fmla="*/ 2147483647 w 720"/>
              <a:gd name="T9" fmla="*/ 2147483647 h 425"/>
              <a:gd name="T10" fmla="*/ 2147483647 w 720"/>
              <a:gd name="T11" fmla="*/ 2147483647 h 425"/>
              <a:gd name="T12" fmla="*/ 2147483647 w 720"/>
              <a:gd name="T13" fmla="*/ 2147483647 h 425"/>
              <a:gd name="T14" fmla="*/ 2147483647 w 720"/>
              <a:gd name="T15" fmla="*/ 2147483647 h 425"/>
              <a:gd name="T16" fmla="*/ 2147483647 w 720"/>
              <a:gd name="T17" fmla="*/ 2147483647 h 425"/>
              <a:gd name="T18" fmla="*/ 2147483647 w 720"/>
              <a:gd name="T19" fmla="*/ 2147483647 h 425"/>
              <a:gd name="T20" fmla="*/ 2147483647 w 720"/>
              <a:gd name="T21" fmla="*/ 2147483647 h 425"/>
              <a:gd name="T22" fmla="*/ 2147483647 w 720"/>
              <a:gd name="T23" fmla="*/ 2147483647 h 425"/>
              <a:gd name="T24" fmla="*/ 2147483647 w 720"/>
              <a:gd name="T25" fmla="*/ 2147483647 h 425"/>
              <a:gd name="T26" fmla="*/ 2147483647 w 720"/>
              <a:gd name="T27" fmla="*/ 2147483647 h 425"/>
              <a:gd name="T28" fmla="*/ 2147483647 w 720"/>
              <a:gd name="T29" fmla="*/ 2147483647 h 425"/>
              <a:gd name="T30" fmla="*/ 2147483647 w 720"/>
              <a:gd name="T31" fmla="*/ 2147483647 h 425"/>
              <a:gd name="T32" fmla="*/ 2147483647 w 720"/>
              <a:gd name="T33" fmla="*/ 2147483647 h 425"/>
              <a:gd name="T34" fmla="*/ 2147483647 w 720"/>
              <a:gd name="T35" fmla="*/ 2147483647 h 425"/>
              <a:gd name="T36" fmla="*/ 2147483647 w 720"/>
              <a:gd name="T37" fmla="*/ 2147483647 h 425"/>
              <a:gd name="T38" fmla="*/ 2147483647 w 720"/>
              <a:gd name="T39" fmla="*/ 2147483647 h 425"/>
              <a:gd name="T40" fmla="*/ 2147483647 w 720"/>
              <a:gd name="T41" fmla="*/ 2147483647 h 425"/>
              <a:gd name="T42" fmla="*/ 2147483647 w 720"/>
              <a:gd name="T43" fmla="*/ 2147483647 h 425"/>
              <a:gd name="T44" fmla="*/ 2147483647 w 720"/>
              <a:gd name="T45" fmla="*/ 2147483647 h 425"/>
              <a:gd name="T46" fmla="*/ 2147483647 w 720"/>
              <a:gd name="T47" fmla="*/ 2147483647 h 425"/>
              <a:gd name="T48" fmla="*/ 2147483647 w 720"/>
              <a:gd name="T49" fmla="*/ 2147483647 h 425"/>
              <a:gd name="T50" fmla="*/ 2147483647 w 720"/>
              <a:gd name="T51" fmla="*/ 2147483647 h 425"/>
              <a:gd name="T52" fmla="*/ 2147483647 w 720"/>
              <a:gd name="T53" fmla="*/ 2147483647 h 425"/>
              <a:gd name="T54" fmla="*/ 2147483647 w 720"/>
              <a:gd name="T55" fmla="*/ 2147483647 h 425"/>
              <a:gd name="T56" fmla="*/ 2147483647 w 720"/>
              <a:gd name="T57" fmla="*/ 2147483647 h 425"/>
              <a:gd name="T58" fmla="*/ 2147483647 w 720"/>
              <a:gd name="T59" fmla="*/ 2147483647 h 425"/>
              <a:gd name="T60" fmla="*/ 2147483647 w 720"/>
              <a:gd name="T61" fmla="*/ 2147483647 h 425"/>
              <a:gd name="T62" fmla="*/ 2147483647 w 720"/>
              <a:gd name="T63" fmla="*/ 2147483647 h 425"/>
              <a:gd name="T64" fmla="*/ 2147483647 w 720"/>
              <a:gd name="T65" fmla="*/ 2147483647 h 425"/>
              <a:gd name="T66" fmla="*/ 2147483647 w 720"/>
              <a:gd name="T67" fmla="*/ 2147483647 h 425"/>
              <a:gd name="T68" fmla="*/ 2147483647 w 720"/>
              <a:gd name="T69" fmla="*/ 2147483647 h 425"/>
              <a:gd name="T70" fmla="*/ 2147483647 w 720"/>
              <a:gd name="T71" fmla="*/ 2147483647 h 425"/>
              <a:gd name="T72" fmla="*/ 2147483647 w 720"/>
              <a:gd name="T73" fmla="*/ 2147483647 h 425"/>
              <a:gd name="T74" fmla="*/ 2147483647 w 720"/>
              <a:gd name="T75" fmla="*/ 2147483647 h 425"/>
              <a:gd name="T76" fmla="*/ 2147483647 w 720"/>
              <a:gd name="T77" fmla="*/ 2147483647 h 425"/>
              <a:gd name="T78" fmla="*/ 2147483647 w 720"/>
              <a:gd name="T79" fmla="*/ 2147483647 h 425"/>
              <a:gd name="T80" fmla="*/ 2147483647 w 720"/>
              <a:gd name="T81" fmla="*/ 2147483647 h 425"/>
              <a:gd name="T82" fmla="*/ 2147483647 w 720"/>
              <a:gd name="T83" fmla="*/ 2147483647 h 425"/>
              <a:gd name="T84" fmla="*/ 2147483647 w 720"/>
              <a:gd name="T85" fmla="*/ 2147483647 h 425"/>
              <a:gd name="T86" fmla="*/ 2147483647 w 720"/>
              <a:gd name="T87" fmla="*/ 2147483647 h 425"/>
              <a:gd name="T88" fmla="*/ 2147483647 w 720"/>
              <a:gd name="T89" fmla="*/ 2147483647 h 425"/>
              <a:gd name="T90" fmla="*/ 2147483647 w 720"/>
              <a:gd name="T91" fmla="*/ 2147483647 h 425"/>
              <a:gd name="T92" fmla="*/ 2147483647 w 720"/>
              <a:gd name="T93" fmla="*/ 2147483647 h 425"/>
              <a:gd name="T94" fmla="*/ 2147483647 w 720"/>
              <a:gd name="T95" fmla="*/ 2147483647 h 4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0" h="425">
                <a:moveTo>
                  <a:pt x="0" y="425"/>
                </a:moveTo>
                <a:lnTo>
                  <a:pt x="0" y="425"/>
                </a:lnTo>
                <a:lnTo>
                  <a:pt x="15" y="425"/>
                </a:lnTo>
                <a:lnTo>
                  <a:pt x="15" y="409"/>
                </a:lnTo>
                <a:lnTo>
                  <a:pt x="15" y="394"/>
                </a:lnTo>
                <a:lnTo>
                  <a:pt x="0" y="379"/>
                </a:lnTo>
                <a:lnTo>
                  <a:pt x="15" y="364"/>
                </a:lnTo>
                <a:lnTo>
                  <a:pt x="30" y="349"/>
                </a:lnTo>
                <a:lnTo>
                  <a:pt x="30" y="334"/>
                </a:lnTo>
                <a:lnTo>
                  <a:pt x="46" y="334"/>
                </a:lnTo>
                <a:lnTo>
                  <a:pt x="46" y="349"/>
                </a:lnTo>
                <a:lnTo>
                  <a:pt x="61" y="349"/>
                </a:lnTo>
                <a:lnTo>
                  <a:pt x="46" y="364"/>
                </a:lnTo>
                <a:lnTo>
                  <a:pt x="61" y="364"/>
                </a:lnTo>
                <a:lnTo>
                  <a:pt x="61" y="349"/>
                </a:lnTo>
                <a:lnTo>
                  <a:pt x="76" y="349"/>
                </a:lnTo>
                <a:lnTo>
                  <a:pt x="76" y="334"/>
                </a:lnTo>
                <a:lnTo>
                  <a:pt x="76" y="318"/>
                </a:lnTo>
                <a:lnTo>
                  <a:pt x="76" y="303"/>
                </a:lnTo>
                <a:lnTo>
                  <a:pt x="76" y="288"/>
                </a:lnTo>
                <a:lnTo>
                  <a:pt x="92" y="288"/>
                </a:lnTo>
                <a:lnTo>
                  <a:pt x="107" y="288"/>
                </a:lnTo>
                <a:lnTo>
                  <a:pt x="107" y="273"/>
                </a:lnTo>
                <a:lnTo>
                  <a:pt x="122" y="258"/>
                </a:lnTo>
                <a:lnTo>
                  <a:pt x="138" y="258"/>
                </a:lnTo>
                <a:lnTo>
                  <a:pt x="138" y="273"/>
                </a:lnTo>
                <a:lnTo>
                  <a:pt x="153" y="258"/>
                </a:lnTo>
                <a:lnTo>
                  <a:pt x="168" y="258"/>
                </a:lnTo>
                <a:lnTo>
                  <a:pt x="184" y="243"/>
                </a:lnTo>
                <a:lnTo>
                  <a:pt x="184" y="227"/>
                </a:lnTo>
                <a:lnTo>
                  <a:pt x="214" y="212"/>
                </a:lnTo>
                <a:lnTo>
                  <a:pt x="214" y="197"/>
                </a:lnTo>
                <a:lnTo>
                  <a:pt x="230" y="197"/>
                </a:lnTo>
                <a:lnTo>
                  <a:pt x="214" y="182"/>
                </a:lnTo>
                <a:lnTo>
                  <a:pt x="230" y="182"/>
                </a:lnTo>
                <a:lnTo>
                  <a:pt x="230" y="167"/>
                </a:lnTo>
                <a:lnTo>
                  <a:pt x="230" y="152"/>
                </a:lnTo>
                <a:lnTo>
                  <a:pt x="245" y="152"/>
                </a:lnTo>
                <a:lnTo>
                  <a:pt x="230" y="152"/>
                </a:lnTo>
                <a:lnTo>
                  <a:pt x="245" y="136"/>
                </a:lnTo>
                <a:lnTo>
                  <a:pt x="245" y="121"/>
                </a:lnTo>
                <a:lnTo>
                  <a:pt x="245" y="106"/>
                </a:lnTo>
                <a:lnTo>
                  <a:pt x="245" y="91"/>
                </a:lnTo>
                <a:lnTo>
                  <a:pt x="260" y="91"/>
                </a:lnTo>
                <a:lnTo>
                  <a:pt x="260" y="76"/>
                </a:lnTo>
                <a:lnTo>
                  <a:pt x="260" y="60"/>
                </a:lnTo>
                <a:lnTo>
                  <a:pt x="260" y="45"/>
                </a:lnTo>
                <a:lnTo>
                  <a:pt x="260" y="30"/>
                </a:lnTo>
                <a:lnTo>
                  <a:pt x="245" y="15"/>
                </a:lnTo>
                <a:lnTo>
                  <a:pt x="260" y="15"/>
                </a:lnTo>
                <a:lnTo>
                  <a:pt x="260" y="0"/>
                </a:lnTo>
                <a:lnTo>
                  <a:pt x="260" y="15"/>
                </a:lnTo>
                <a:lnTo>
                  <a:pt x="276" y="0"/>
                </a:lnTo>
                <a:lnTo>
                  <a:pt x="276" y="197"/>
                </a:lnTo>
                <a:lnTo>
                  <a:pt x="444" y="197"/>
                </a:lnTo>
                <a:lnTo>
                  <a:pt x="444" y="303"/>
                </a:lnTo>
                <a:lnTo>
                  <a:pt x="444" y="288"/>
                </a:lnTo>
                <a:lnTo>
                  <a:pt x="460" y="288"/>
                </a:lnTo>
                <a:lnTo>
                  <a:pt x="460" y="273"/>
                </a:lnTo>
                <a:lnTo>
                  <a:pt x="475" y="273"/>
                </a:lnTo>
                <a:lnTo>
                  <a:pt x="475" y="258"/>
                </a:lnTo>
                <a:lnTo>
                  <a:pt x="490" y="258"/>
                </a:lnTo>
                <a:lnTo>
                  <a:pt x="506" y="258"/>
                </a:lnTo>
                <a:lnTo>
                  <a:pt x="506" y="243"/>
                </a:lnTo>
                <a:lnTo>
                  <a:pt x="521" y="243"/>
                </a:lnTo>
                <a:lnTo>
                  <a:pt x="536" y="243"/>
                </a:lnTo>
                <a:lnTo>
                  <a:pt x="536" y="227"/>
                </a:lnTo>
                <a:lnTo>
                  <a:pt x="552" y="227"/>
                </a:lnTo>
                <a:lnTo>
                  <a:pt x="536" y="227"/>
                </a:lnTo>
                <a:lnTo>
                  <a:pt x="552" y="212"/>
                </a:lnTo>
                <a:lnTo>
                  <a:pt x="552" y="227"/>
                </a:lnTo>
                <a:lnTo>
                  <a:pt x="567" y="227"/>
                </a:lnTo>
                <a:lnTo>
                  <a:pt x="582" y="227"/>
                </a:lnTo>
                <a:lnTo>
                  <a:pt x="598" y="227"/>
                </a:lnTo>
                <a:lnTo>
                  <a:pt x="613" y="227"/>
                </a:lnTo>
                <a:lnTo>
                  <a:pt x="598" y="227"/>
                </a:lnTo>
                <a:lnTo>
                  <a:pt x="613" y="227"/>
                </a:lnTo>
                <a:lnTo>
                  <a:pt x="598" y="227"/>
                </a:lnTo>
                <a:lnTo>
                  <a:pt x="598" y="212"/>
                </a:lnTo>
                <a:lnTo>
                  <a:pt x="613" y="227"/>
                </a:lnTo>
                <a:lnTo>
                  <a:pt x="613" y="212"/>
                </a:lnTo>
                <a:lnTo>
                  <a:pt x="628" y="212"/>
                </a:lnTo>
                <a:lnTo>
                  <a:pt x="644" y="212"/>
                </a:lnTo>
                <a:lnTo>
                  <a:pt x="644" y="197"/>
                </a:lnTo>
                <a:lnTo>
                  <a:pt x="659" y="197"/>
                </a:lnTo>
                <a:lnTo>
                  <a:pt x="674" y="212"/>
                </a:lnTo>
                <a:lnTo>
                  <a:pt x="690" y="227"/>
                </a:lnTo>
                <a:lnTo>
                  <a:pt x="690" y="212"/>
                </a:lnTo>
                <a:lnTo>
                  <a:pt x="705" y="212"/>
                </a:lnTo>
                <a:lnTo>
                  <a:pt x="705" y="227"/>
                </a:lnTo>
                <a:lnTo>
                  <a:pt x="690" y="227"/>
                </a:lnTo>
                <a:lnTo>
                  <a:pt x="705" y="227"/>
                </a:lnTo>
                <a:lnTo>
                  <a:pt x="705" y="243"/>
                </a:lnTo>
                <a:lnTo>
                  <a:pt x="705" y="258"/>
                </a:lnTo>
                <a:lnTo>
                  <a:pt x="720" y="258"/>
                </a:lnTo>
                <a:lnTo>
                  <a:pt x="720" y="273"/>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8" name="Freeform 70"/>
          <p:cNvSpPr>
            <a:spLocks/>
          </p:cNvSpPr>
          <p:nvPr/>
        </p:nvSpPr>
        <p:spPr bwMode="auto">
          <a:xfrm>
            <a:off x="6456363" y="1011241"/>
            <a:ext cx="1511300" cy="504825"/>
          </a:xfrm>
          <a:custGeom>
            <a:avLst/>
            <a:gdLst>
              <a:gd name="T0" fmla="*/ 2147483647 w 951"/>
              <a:gd name="T1" fmla="*/ 0 h 318"/>
              <a:gd name="T2" fmla="*/ 2147483647 w 951"/>
              <a:gd name="T3" fmla="*/ 2147483647 h 318"/>
              <a:gd name="T4" fmla="*/ 2147483647 w 951"/>
              <a:gd name="T5" fmla="*/ 2147483647 h 318"/>
              <a:gd name="T6" fmla="*/ 2147483647 w 951"/>
              <a:gd name="T7" fmla="*/ 2147483647 h 318"/>
              <a:gd name="T8" fmla="*/ 2147483647 w 951"/>
              <a:gd name="T9" fmla="*/ 2147483647 h 318"/>
              <a:gd name="T10" fmla="*/ 2147483647 w 951"/>
              <a:gd name="T11" fmla="*/ 2147483647 h 318"/>
              <a:gd name="T12" fmla="*/ 2147483647 w 951"/>
              <a:gd name="T13" fmla="*/ 2147483647 h 318"/>
              <a:gd name="T14" fmla="*/ 2147483647 w 951"/>
              <a:gd name="T15" fmla="*/ 2147483647 h 318"/>
              <a:gd name="T16" fmla="*/ 2147483647 w 951"/>
              <a:gd name="T17" fmla="*/ 2147483647 h 318"/>
              <a:gd name="T18" fmla="*/ 2147483647 w 951"/>
              <a:gd name="T19" fmla="*/ 2147483647 h 318"/>
              <a:gd name="T20" fmla="*/ 2147483647 w 951"/>
              <a:gd name="T21" fmla="*/ 2147483647 h 318"/>
              <a:gd name="T22" fmla="*/ 2147483647 w 951"/>
              <a:gd name="T23" fmla="*/ 2147483647 h 318"/>
              <a:gd name="T24" fmla="*/ 2147483647 w 951"/>
              <a:gd name="T25" fmla="*/ 2147483647 h 318"/>
              <a:gd name="T26" fmla="*/ 2147483647 w 951"/>
              <a:gd name="T27" fmla="*/ 2147483647 h 318"/>
              <a:gd name="T28" fmla="*/ 2147483647 w 951"/>
              <a:gd name="T29" fmla="*/ 2147483647 h 318"/>
              <a:gd name="T30" fmla="*/ 2147483647 w 951"/>
              <a:gd name="T31" fmla="*/ 2147483647 h 318"/>
              <a:gd name="T32" fmla="*/ 2147483647 w 951"/>
              <a:gd name="T33" fmla="*/ 2147483647 h 318"/>
              <a:gd name="T34" fmla="*/ 2147483647 w 951"/>
              <a:gd name="T35" fmla="*/ 2147483647 h 318"/>
              <a:gd name="T36" fmla="*/ 2147483647 w 951"/>
              <a:gd name="T37" fmla="*/ 2147483647 h 318"/>
              <a:gd name="T38" fmla="*/ 2147483647 w 951"/>
              <a:gd name="T39" fmla="*/ 2147483647 h 318"/>
              <a:gd name="T40" fmla="*/ 2147483647 w 951"/>
              <a:gd name="T41" fmla="*/ 2147483647 h 318"/>
              <a:gd name="T42" fmla="*/ 2147483647 w 951"/>
              <a:gd name="T43" fmla="*/ 2147483647 h 318"/>
              <a:gd name="T44" fmla="*/ 2147483647 w 951"/>
              <a:gd name="T45" fmla="*/ 2147483647 h 318"/>
              <a:gd name="T46" fmla="*/ 2147483647 w 951"/>
              <a:gd name="T47" fmla="*/ 2147483647 h 318"/>
              <a:gd name="T48" fmla="*/ 2147483647 w 951"/>
              <a:gd name="T49" fmla="*/ 2147483647 h 318"/>
              <a:gd name="T50" fmla="*/ 2147483647 w 951"/>
              <a:gd name="T51" fmla="*/ 2147483647 h 318"/>
              <a:gd name="T52" fmla="*/ 2147483647 w 951"/>
              <a:gd name="T53" fmla="*/ 2147483647 h 318"/>
              <a:gd name="T54" fmla="*/ 2147483647 w 951"/>
              <a:gd name="T55" fmla="*/ 2147483647 h 318"/>
              <a:gd name="T56" fmla="*/ 2147483647 w 951"/>
              <a:gd name="T57" fmla="*/ 2147483647 h 318"/>
              <a:gd name="T58" fmla="*/ 2147483647 w 951"/>
              <a:gd name="T59" fmla="*/ 2147483647 h 318"/>
              <a:gd name="T60" fmla="*/ 2147483647 w 951"/>
              <a:gd name="T61" fmla="*/ 2147483647 h 318"/>
              <a:gd name="T62" fmla="*/ 2147483647 w 951"/>
              <a:gd name="T63" fmla="*/ 2147483647 h 318"/>
              <a:gd name="T64" fmla="*/ 2147483647 w 951"/>
              <a:gd name="T65" fmla="*/ 2147483647 h 318"/>
              <a:gd name="T66" fmla="*/ 2147483647 w 951"/>
              <a:gd name="T67" fmla="*/ 2147483647 h 318"/>
              <a:gd name="T68" fmla="*/ 0 w 951"/>
              <a:gd name="T69" fmla="*/ 0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51" h="318">
                <a:moveTo>
                  <a:pt x="951" y="0"/>
                </a:moveTo>
                <a:lnTo>
                  <a:pt x="951" y="0"/>
                </a:lnTo>
                <a:lnTo>
                  <a:pt x="951" y="15"/>
                </a:lnTo>
                <a:lnTo>
                  <a:pt x="936" y="30"/>
                </a:lnTo>
                <a:lnTo>
                  <a:pt x="936" y="45"/>
                </a:lnTo>
                <a:lnTo>
                  <a:pt x="920" y="45"/>
                </a:lnTo>
                <a:lnTo>
                  <a:pt x="920" y="61"/>
                </a:lnTo>
                <a:lnTo>
                  <a:pt x="920" y="76"/>
                </a:lnTo>
                <a:lnTo>
                  <a:pt x="905" y="76"/>
                </a:lnTo>
                <a:lnTo>
                  <a:pt x="890" y="76"/>
                </a:lnTo>
                <a:lnTo>
                  <a:pt x="890" y="91"/>
                </a:lnTo>
                <a:lnTo>
                  <a:pt x="874" y="91"/>
                </a:lnTo>
                <a:lnTo>
                  <a:pt x="859" y="91"/>
                </a:lnTo>
                <a:lnTo>
                  <a:pt x="844" y="91"/>
                </a:lnTo>
                <a:lnTo>
                  <a:pt x="828" y="106"/>
                </a:lnTo>
                <a:lnTo>
                  <a:pt x="828" y="91"/>
                </a:lnTo>
                <a:lnTo>
                  <a:pt x="813" y="106"/>
                </a:lnTo>
                <a:lnTo>
                  <a:pt x="813" y="121"/>
                </a:lnTo>
                <a:lnTo>
                  <a:pt x="798" y="136"/>
                </a:lnTo>
                <a:lnTo>
                  <a:pt x="813" y="152"/>
                </a:lnTo>
                <a:lnTo>
                  <a:pt x="828" y="152"/>
                </a:lnTo>
                <a:lnTo>
                  <a:pt x="828" y="167"/>
                </a:lnTo>
                <a:lnTo>
                  <a:pt x="828" y="182"/>
                </a:lnTo>
                <a:lnTo>
                  <a:pt x="828" y="197"/>
                </a:lnTo>
                <a:lnTo>
                  <a:pt x="828" y="212"/>
                </a:lnTo>
                <a:lnTo>
                  <a:pt x="813" y="227"/>
                </a:lnTo>
                <a:lnTo>
                  <a:pt x="798" y="243"/>
                </a:lnTo>
                <a:lnTo>
                  <a:pt x="798" y="258"/>
                </a:lnTo>
                <a:lnTo>
                  <a:pt x="782" y="258"/>
                </a:lnTo>
                <a:lnTo>
                  <a:pt x="767" y="273"/>
                </a:lnTo>
                <a:lnTo>
                  <a:pt x="752" y="273"/>
                </a:lnTo>
                <a:lnTo>
                  <a:pt x="752" y="288"/>
                </a:lnTo>
                <a:lnTo>
                  <a:pt x="767" y="288"/>
                </a:lnTo>
                <a:lnTo>
                  <a:pt x="767" y="303"/>
                </a:lnTo>
                <a:lnTo>
                  <a:pt x="767" y="318"/>
                </a:lnTo>
                <a:lnTo>
                  <a:pt x="752" y="318"/>
                </a:lnTo>
                <a:lnTo>
                  <a:pt x="752" y="303"/>
                </a:lnTo>
                <a:lnTo>
                  <a:pt x="736" y="318"/>
                </a:lnTo>
                <a:lnTo>
                  <a:pt x="736" y="303"/>
                </a:lnTo>
                <a:lnTo>
                  <a:pt x="721" y="288"/>
                </a:lnTo>
                <a:lnTo>
                  <a:pt x="706" y="273"/>
                </a:lnTo>
                <a:lnTo>
                  <a:pt x="337" y="273"/>
                </a:lnTo>
                <a:lnTo>
                  <a:pt x="61" y="273"/>
                </a:lnTo>
                <a:lnTo>
                  <a:pt x="61" y="258"/>
                </a:lnTo>
                <a:lnTo>
                  <a:pt x="46" y="243"/>
                </a:lnTo>
                <a:lnTo>
                  <a:pt x="61" y="227"/>
                </a:lnTo>
                <a:lnTo>
                  <a:pt x="46" y="227"/>
                </a:lnTo>
                <a:lnTo>
                  <a:pt x="61" y="227"/>
                </a:lnTo>
                <a:lnTo>
                  <a:pt x="46" y="212"/>
                </a:lnTo>
                <a:lnTo>
                  <a:pt x="61" y="212"/>
                </a:lnTo>
                <a:lnTo>
                  <a:pt x="61" y="197"/>
                </a:lnTo>
                <a:lnTo>
                  <a:pt x="46" y="182"/>
                </a:lnTo>
                <a:lnTo>
                  <a:pt x="46" y="167"/>
                </a:lnTo>
                <a:lnTo>
                  <a:pt x="46" y="152"/>
                </a:lnTo>
                <a:lnTo>
                  <a:pt x="46" y="136"/>
                </a:lnTo>
                <a:lnTo>
                  <a:pt x="46" y="121"/>
                </a:lnTo>
                <a:lnTo>
                  <a:pt x="46" y="136"/>
                </a:lnTo>
                <a:lnTo>
                  <a:pt x="46" y="121"/>
                </a:lnTo>
                <a:lnTo>
                  <a:pt x="31" y="121"/>
                </a:lnTo>
                <a:lnTo>
                  <a:pt x="46" y="106"/>
                </a:lnTo>
                <a:lnTo>
                  <a:pt x="46" y="91"/>
                </a:lnTo>
                <a:lnTo>
                  <a:pt x="31" y="91"/>
                </a:lnTo>
                <a:lnTo>
                  <a:pt x="31" y="76"/>
                </a:lnTo>
                <a:lnTo>
                  <a:pt x="15" y="76"/>
                </a:lnTo>
                <a:lnTo>
                  <a:pt x="15" y="61"/>
                </a:lnTo>
                <a:lnTo>
                  <a:pt x="15" y="45"/>
                </a:lnTo>
                <a:lnTo>
                  <a:pt x="15" y="30"/>
                </a:lnTo>
                <a:lnTo>
                  <a:pt x="15" y="15"/>
                </a:lnTo>
                <a:lnTo>
                  <a:pt x="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9" name="Freeform 71"/>
          <p:cNvSpPr>
            <a:spLocks/>
          </p:cNvSpPr>
          <p:nvPr/>
        </p:nvSpPr>
        <p:spPr bwMode="auto">
          <a:xfrm>
            <a:off x="8818563" y="1011241"/>
            <a:ext cx="876300" cy="71437"/>
          </a:xfrm>
          <a:custGeom>
            <a:avLst/>
            <a:gdLst>
              <a:gd name="T0" fmla="*/ 2147483647 w 552"/>
              <a:gd name="T1" fmla="*/ 0 h 45"/>
              <a:gd name="T2" fmla="*/ 2147483647 w 552"/>
              <a:gd name="T3" fmla="*/ 0 h 45"/>
              <a:gd name="T4" fmla="*/ 2147483647 w 552"/>
              <a:gd name="T5" fmla="*/ 0 h 45"/>
              <a:gd name="T6" fmla="*/ 2147483647 w 552"/>
              <a:gd name="T7" fmla="*/ 2147483647 h 45"/>
              <a:gd name="T8" fmla="*/ 2147483647 w 552"/>
              <a:gd name="T9" fmla="*/ 2147483647 h 45"/>
              <a:gd name="T10" fmla="*/ 2147483647 w 552"/>
              <a:gd name="T11" fmla="*/ 2147483647 h 45"/>
              <a:gd name="T12" fmla="*/ 2147483647 w 552"/>
              <a:gd name="T13" fmla="*/ 2147483647 h 45"/>
              <a:gd name="T14" fmla="*/ 0 w 552"/>
              <a:gd name="T15" fmla="*/ 2147483647 h 45"/>
              <a:gd name="T16" fmla="*/ 2147483647 w 552"/>
              <a:gd name="T17" fmla="*/ 2147483647 h 45"/>
              <a:gd name="T18" fmla="*/ 2147483647 w 552"/>
              <a:gd name="T19" fmla="*/ 0 h 45"/>
              <a:gd name="T20" fmla="*/ 2147483647 w 552"/>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2" h="45">
                <a:moveTo>
                  <a:pt x="552" y="0"/>
                </a:moveTo>
                <a:lnTo>
                  <a:pt x="552" y="0"/>
                </a:lnTo>
                <a:lnTo>
                  <a:pt x="537" y="0"/>
                </a:lnTo>
                <a:lnTo>
                  <a:pt x="537" y="15"/>
                </a:lnTo>
                <a:lnTo>
                  <a:pt x="537" y="30"/>
                </a:lnTo>
                <a:lnTo>
                  <a:pt x="322" y="45"/>
                </a:lnTo>
                <a:lnTo>
                  <a:pt x="322" y="30"/>
                </a:lnTo>
                <a:lnTo>
                  <a:pt x="0" y="30"/>
                </a:lnTo>
                <a:lnTo>
                  <a:pt x="15" y="15"/>
                </a:lnTo>
                <a:lnTo>
                  <a:pt x="30"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0" name="Freeform 72"/>
          <p:cNvSpPr>
            <a:spLocks/>
          </p:cNvSpPr>
          <p:nvPr/>
        </p:nvSpPr>
        <p:spPr bwMode="auto">
          <a:xfrm>
            <a:off x="11253791" y="1951041"/>
            <a:ext cx="47625" cy="71437"/>
          </a:xfrm>
          <a:custGeom>
            <a:avLst/>
            <a:gdLst>
              <a:gd name="T0" fmla="*/ 2147483647 w 30"/>
              <a:gd name="T1" fmla="*/ 0 h 45"/>
              <a:gd name="T2" fmla="*/ 2147483647 w 30"/>
              <a:gd name="T3" fmla="*/ 2147483647 h 45"/>
              <a:gd name="T4" fmla="*/ 2147483647 w 30"/>
              <a:gd name="T5" fmla="*/ 2147483647 h 45"/>
              <a:gd name="T6" fmla="*/ 2147483647 w 30"/>
              <a:gd name="T7" fmla="*/ 2147483647 h 45"/>
              <a:gd name="T8" fmla="*/ 0 w 30"/>
              <a:gd name="T9" fmla="*/ 2147483647 h 45"/>
              <a:gd name="T10" fmla="*/ 0 w 30"/>
              <a:gd name="T11" fmla="*/ 2147483647 h 45"/>
              <a:gd name="T12" fmla="*/ 2147483647 w 30"/>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5">
                <a:moveTo>
                  <a:pt x="15" y="0"/>
                </a:moveTo>
                <a:lnTo>
                  <a:pt x="30" y="30"/>
                </a:lnTo>
                <a:lnTo>
                  <a:pt x="15" y="45"/>
                </a:lnTo>
                <a:lnTo>
                  <a:pt x="15" y="30"/>
                </a:lnTo>
                <a:lnTo>
                  <a:pt x="0" y="30"/>
                </a:lnTo>
                <a:lnTo>
                  <a:pt x="0" y="15"/>
                </a:lnTo>
                <a:lnTo>
                  <a:pt x="15" y="0"/>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1" name="Freeform 73"/>
          <p:cNvSpPr>
            <a:spLocks/>
          </p:cNvSpPr>
          <p:nvPr/>
        </p:nvSpPr>
        <p:spPr bwMode="auto">
          <a:xfrm>
            <a:off x="11399838" y="1781178"/>
            <a:ext cx="266700" cy="530225"/>
          </a:xfrm>
          <a:custGeom>
            <a:avLst/>
            <a:gdLst>
              <a:gd name="T0" fmla="*/ 2147483647 w 168"/>
              <a:gd name="T1" fmla="*/ 2147483647 h 334"/>
              <a:gd name="T2" fmla="*/ 2147483647 w 168"/>
              <a:gd name="T3" fmla="*/ 2147483647 h 334"/>
              <a:gd name="T4" fmla="*/ 2147483647 w 168"/>
              <a:gd name="T5" fmla="*/ 2147483647 h 334"/>
              <a:gd name="T6" fmla="*/ 2147483647 w 168"/>
              <a:gd name="T7" fmla="*/ 2147483647 h 334"/>
              <a:gd name="T8" fmla="*/ 2147483647 w 168"/>
              <a:gd name="T9" fmla="*/ 2147483647 h 334"/>
              <a:gd name="T10" fmla="*/ 2147483647 w 168"/>
              <a:gd name="T11" fmla="*/ 2147483647 h 334"/>
              <a:gd name="T12" fmla="*/ 2147483647 w 168"/>
              <a:gd name="T13" fmla="*/ 2147483647 h 334"/>
              <a:gd name="T14" fmla="*/ 2147483647 w 168"/>
              <a:gd name="T15" fmla="*/ 2147483647 h 334"/>
              <a:gd name="T16" fmla="*/ 2147483647 w 168"/>
              <a:gd name="T17" fmla="*/ 2147483647 h 334"/>
              <a:gd name="T18" fmla="*/ 2147483647 w 168"/>
              <a:gd name="T19" fmla="*/ 2147483647 h 334"/>
              <a:gd name="T20" fmla="*/ 2147483647 w 168"/>
              <a:gd name="T21" fmla="*/ 2147483647 h 334"/>
              <a:gd name="T22" fmla="*/ 2147483647 w 168"/>
              <a:gd name="T23" fmla="*/ 2147483647 h 334"/>
              <a:gd name="T24" fmla="*/ 2147483647 w 168"/>
              <a:gd name="T25" fmla="*/ 2147483647 h 334"/>
              <a:gd name="T26" fmla="*/ 2147483647 w 168"/>
              <a:gd name="T27" fmla="*/ 2147483647 h 334"/>
              <a:gd name="T28" fmla="*/ 2147483647 w 168"/>
              <a:gd name="T29" fmla="*/ 2147483647 h 334"/>
              <a:gd name="T30" fmla="*/ 2147483647 w 168"/>
              <a:gd name="T31" fmla="*/ 2147483647 h 334"/>
              <a:gd name="T32" fmla="*/ 2147483647 w 168"/>
              <a:gd name="T33" fmla="*/ 2147483647 h 334"/>
              <a:gd name="T34" fmla="*/ 2147483647 w 168"/>
              <a:gd name="T35" fmla="*/ 2147483647 h 334"/>
              <a:gd name="T36" fmla="*/ 2147483647 w 168"/>
              <a:gd name="T37" fmla="*/ 2147483647 h 334"/>
              <a:gd name="T38" fmla="*/ 2147483647 w 168"/>
              <a:gd name="T39" fmla="*/ 2147483647 h 334"/>
              <a:gd name="T40" fmla="*/ 2147483647 w 168"/>
              <a:gd name="T41" fmla="*/ 2147483647 h 334"/>
              <a:gd name="T42" fmla="*/ 2147483647 w 168"/>
              <a:gd name="T43" fmla="*/ 2147483647 h 334"/>
              <a:gd name="T44" fmla="*/ 2147483647 w 168"/>
              <a:gd name="T45" fmla="*/ 2147483647 h 334"/>
              <a:gd name="T46" fmla="*/ 2147483647 w 168"/>
              <a:gd name="T47" fmla="*/ 2147483647 h 334"/>
              <a:gd name="T48" fmla="*/ 2147483647 w 168"/>
              <a:gd name="T49" fmla="*/ 2147483647 h 334"/>
              <a:gd name="T50" fmla="*/ 2147483647 w 168"/>
              <a:gd name="T51" fmla="*/ 2147483647 h 334"/>
              <a:gd name="T52" fmla="*/ 2147483647 w 168"/>
              <a:gd name="T53" fmla="*/ 2147483647 h 334"/>
              <a:gd name="T54" fmla="*/ 2147483647 w 168"/>
              <a:gd name="T55" fmla="*/ 2147483647 h 334"/>
              <a:gd name="T56" fmla="*/ 2147483647 w 168"/>
              <a:gd name="T57" fmla="*/ 2147483647 h 334"/>
              <a:gd name="T58" fmla="*/ 2147483647 w 168"/>
              <a:gd name="T59" fmla="*/ 2147483647 h 334"/>
              <a:gd name="T60" fmla="*/ 2147483647 w 168"/>
              <a:gd name="T61" fmla="*/ 2147483647 h 334"/>
              <a:gd name="T62" fmla="*/ 2147483647 w 168"/>
              <a:gd name="T63" fmla="*/ 2147483647 h 334"/>
              <a:gd name="T64" fmla="*/ 2147483647 w 168"/>
              <a:gd name="T65" fmla="*/ 0 h 334"/>
              <a:gd name="T66" fmla="*/ 2147483647 w 168"/>
              <a:gd name="T67" fmla="*/ 2147483647 h 334"/>
              <a:gd name="T68" fmla="*/ 2147483647 w 168"/>
              <a:gd name="T69" fmla="*/ 2147483647 h 334"/>
              <a:gd name="T70" fmla="*/ 2147483647 w 168"/>
              <a:gd name="T71" fmla="*/ 2147483647 h 334"/>
              <a:gd name="T72" fmla="*/ 0 w 168"/>
              <a:gd name="T73" fmla="*/ 2147483647 h 334"/>
              <a:gd name="T74" fmla="*/ 2147483647 w 168"/>
              <a:gd name="T75" fmla="*/ 2147483647 h 334"/>
              <a:gd name="T76" fmla="*/ 2147483647 w 168"/>
              <a:gd name="T77" fmla="*/ 2147483647 h 334"/>
              <a:gd name="T78" fmla="*/ 2147483647 w 168"/>
              <a:gd name="T79" fmla="*/ 2147483647 h 334"/>
              <a:gd name="T80" fmla="*/ 2147483647 w 168"/>
              <a:gd name="T81" fmla="*/ 2147483647 h 334"/>
              <a:gd name="T82" fmla="*/ 2147483647 w 168"/>
              <a:gd name="T83" fmla="*/ 2147483647 h 334"/>
              <a:gd name="T84" fmla="*/ 0 w 168"/>
              <a:gd name="T85" fmla="*/ 2147483647 h 334"/>
              <a:gd name="T86" fmla="*/ 0 w 168"/>
              <a:gd name="T87" fmla="*/ 2147483647 h 334"/>
              <a:gd name="T88" fmla="*/ 2147483647 w 168"/>
              <a:gd name="T89" fmla="*/ 2147483647 h 334"/>
              <a:gd name="T90" fmla="*/ 2147483647 w 168"/>
              <a:gd name="T91" fmla="*/ 2147483647 h 334"/>
              <a:gd name="T92" fmla="*/ 2147483647 w 168"/>
              <a:gd name="T93" fmla="*/ 2147483647 h 334"/>
              <a:gd name="T94" fmla="*/ 2147483647 w 168"/>
              <a:gd name="T95" fmla="*/ 2147483647 h 334"/>
              <a:gd name="T96" fmla="*/ 2147483647 w 168"/>
              <a:gd name="T97" fmla="*/ 2147483647 h 334"/>
              <a:gd name="T98" fmla="*/ 2147483647 w 168"/>
              <a:gd name="T99" fmla="*/ 2147483647 h 3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8" h="334">
                <a:moveTo>
                  <a:pt x="168" y="304"/>
                </a:moveTo>
                <a:lnTo>
                  <a:pt x="153" y="319"/>
                </a:lnTo>
                <a:lnTo>
                  <a:pt x="138" y="319"/>
                </a:lnTo>
                <a:lnTo>
                  <a:pt x="122" y="319"/>
                </a:lnTo>
                <a:lnTo>
                  <a:pt x="107" y="319"/>
                </a:lnTo>
                <a:lnTo>
                  <a:pt x="107" y="334"/>
                </a:lnTo>
                <a:lnTo>
                  <a:pt x="107" y="319"/>
                </a:lnTo>
                <a:lnTo>
                  <a:pt x="107" y="304"/>
                </a:lnTo>
                <a:lnTo>
                  <a:pt x="122" y="304"/>
                </a:lnTo>
                <a:lnTo>
                  <a:pt x="107" y="304"/>
                </a:lnTo>
                <a:lnTo>
                  <a:pt x="107" y="289"/>
                </a:lnTo>
                <a:lnTo>
                  <a:pt x="92" y="289"/>
                </a:lnTo>
                <a:lnTo>
                  <a:pt x="92" y="273"/>
                </a:lnTo>
                <a:lnTo>
                  <a:pt x="107" y="273"/>
                </a:lnTo>
                <a:lnTo>
                  <a:pt x="107" y="258"/>
                </a:lnTo>
                <a:lnTo>
                  <a:pt x="92" y="258"/>
                </a:lnTo>
                <a:lnTo>
                  <a:pt x="92" y="243"/>
                </a:lnTo>
                <a:lnTo>
                  <a:pt x="76" y="243"/>
                </a:lnTo>
                <a:lnTo>
                  <a:pt x="76" y="258"/>
                </a:lnTo>
                <a:lnTo>
                  <a:pt x="76" y="273"/>
                </a:lnTo>
                <a:lnTo>
                  <a:pt x="76" y="258"/>
                </a:lnTo>
                <a:lnTo>
                  <a:pt x="61" y="258"/>
                </a:lnTo>
                <a:lnTo>
                  <a:pt x="46" y="243"/>
                </a:lnTo>
                <a:lnTo>
                  <a:pt x="46" y="228"/>
                </a:lnTo>
                <a:lnTo>
                  <a:pt x="30" y="213"/>
                </a:lnTo>
                <a:lnTo>
                  <a:pt x="46" y="213"/>
                </a:lnTo>
                <a:lnTo>
                  <a:pt x="46" y="198"/>
                </a:lnTo>
                <a:lnTo>
                  <a:pt x="30" y="198"/>
                </a:lnTo>
                <a:lnTo>
                  <a:pt x="46" y="198"/>
                </a:lnTo>
                <a:lnTo>
                  <a:pt x="46" y="182"/>
                </a:lnTo>
                <a:lnTo>
                  <a:pt x="61" y="198"/>
                </a:lnTo>
                <a:lnTo>
                  <a:pt x="61" y="182"/>
                </a:lnTo>
                <a:lnTo>
                  <a:pt x="46" y="167"/>
                </a:lnTo>
                <a:lnTo>
                  <a:pt x="30" y="167"/>
                </a:lnTo>
                <a:lnTo>
                  <a:pt x="30" y="182"/>
                </a:lnTo>
                <a:lnTo>
                  <a:pt x="30" y="152"/>
                </a:lnTo>
                <a:lnTo>
                  <a:pt x="46" y="152"/>
                </a:lnTo>
                <a:lnTo>
                  <a:pt x="46" y="137"/>
                </a:lnTo>
                <a:lnTo>
                  <a:pt x="46" y="152"/>
                </a:lnTo>
                <a:lnTo>
                  <a:pt x="61" y="152"/>
                </a:lnTo>
                <a:lnTo>
                  <a:pt x="61" y="137"/>
                </a:lnTo>
                <a:lnTo>
                  <a:pt x="61" y="122"/>
                </a:lnTo>
                <a:lnTo>
                  <a:pt x="46" y="122"/>
                </a:lnTo>
                <a:lnTo>
                  <a:pt x="46" y="137"/>
                </a:lnTo>
                <a:lnTo>
                  <a:pt x="46" y="122"/>
                </a:lnTo>
                <a:lnTo>
                  <a:pt x="46" y="137"/>
                </a:lnTo>
                <a:lnTo>
                  <a:pt x="30" y="137"/>
                </a:lnTo>
                <a:lnTo>
                  <a:pt x="30" y="152"/>
                </a:lnTo>
                <a:lnTo>
                  <a:pt x="30" y="137"/>
                </a:lnTo>
                <a:lnTo>
                  <a:pt x="30" y="122"/>
                </a:lnTo>
                <a:lnTo>
                  <a:pt x="46" y="107"/>
                </a:lnTo>
                <a:lnTo>
                  <a:pt x="46" y="122"/>
                </a:lnTo>
                <a:lnTo>
                  <a:pt x="61" y="107"/>
                </a:lnTo>
                <a:lnTo>
                  <a:pt x="61" y="91"/>
                </a:lnTo>
                <a:lnTo>
                  <a:pt x="61" y="107"/>
                </a:lnTo>
                <a:lnTo>
                  <a:pt x="46" y="107"/>
                </a:lnTo>
                <a:lnTo>
                  <a:pt x="46" y="91"/>
                </a:lnTo>
                <a:lnTo>
                  <a:pt x="46" y="76"/>
                </a:lnTo>
                <a:lnTo>
                  <a:pt x="46" y="61"/>
                </a:lnTo>
                <a:lnTo>
                  <a:pt x="61" y="46"/>
                </a:lnTo>
                <a:lnTo>
                  <a:pt x="76" y="31"/>
                </a:lnTo>
                <a:lnTo>
                  <a:pt x="92" y="31"/>
                </a:lnTo>
                <a:lnTo>
                  <a:pt x="76" y="31"/>
                </a:lnTo>
                <a:lnTo>
                  <a:pt x="92" y="16"/>
                </a:lnTo>
                <a:lnTo>
                  <a:pt x="92" y="0"/>
                </a:lnTo>
                <a:lnTo>
                  <a:pt x="76" y="0"/>
                </a:lnTo>
                <a:lnTo>
                  <a:pt x="76" y="16"/>
                </a:lnTo>
                <a:lnTo>
                  <a:pt x="61" y="31"/>
                </a:lnTo>
                <a:lnTo>
                  <a:pt x="46" y="46"/>
                </a:lnTo>
                <a:lnTo>
                  <a:pt x="30" y="46"/>
                </a:lnTo>
                <a:lnTo>
                  <a:pt x="30" y="61"/>
                </a:lnTo>
                <a:lnTo>
                  <a:pt x="15" y="76"/>
                </a:lnTo>
                <a:lnTo>
                  <a:pt x="0" y="61"/>
                </a:lnTo>
                <a:lnTo>
                  <a:pt x="0" y="76"/>
                </a:lnTo>
                <a:lnTo>
                  <a:pt x="15" y="76"/>
                </a:lnTo>
                <a:lnTo>
                  <a:pt x="15" y="91"/>
                </a:lnTo>
                <a:lnTo>
                  <a:pt x="15" y="107"/>
                </a:lnTo>
                <a:lnTo>
                  <a:pt x="30" y="107"/>
                </a:lnTo>
                <a:lnTo>
                  <a:pt x="15" y="122"/>
                </a:lnTo>
                <a:lnTo>
                  <a:pt x="15" y="107"/>
                </a:lnTo>
                <a:lnTo>
                  <a:pt x="15" y="122"/>
                </a:lnTo>
                <a:lnTo>
                  <a:pt x="15" y="137"/>
                </a:lnTo>
                <a:lnTo>
                  <a:pt x="0" y="137"/>
                </a:lnTo>
                <a:lnTo>
                  <a:pt x="15" y="137"/>
                </a:lnTo>
                <a:lnTo>
                  <a:pt x="15" y="152"/>
                </a:lnTo>
                <a:lnTo>
                  <a:pt x="0" y="152"/>
                </a:lnTo>
                <a:lnTo>
                  <a:pt x="0" y="167"/>
                </a:lnTo>
                <a:lnTo>
                  <a:pt x="0" y="182"/>
                </a:lnTo>
                <a:lnTo>
                  <a:pt x="0" y="213"/>
                </a:lnTo>
                <a:lnTo>
                  <a:pt x="30" y="228"/>
                </a:lnTo>
                <a:lnTo>
                  <a:pt x="30" y="243"/>
                </a:lnTo>
                <a:lnTo>
                  <a:pt x="15" y="258"/>
                </a:lnTo>
                <a:lnTo>
                  <a:pt x="30" y="243"/>
                </a:lnTo>
                <a:lnTo>
                  <a:pt x="30" y="258"/>
                </a:lnTo>
                <a:lnTo>
                  <a:pt x="30" y="273"/>
                </a:lnTo>
                <a:lnTo>
                  <a:pt x="30" y="289"/>
                </a:lnTo>
                <a:lnTo>
                  <a:pt x="30" y="304"/>
                </a:lnTo>
                <a:lnTo>
                  <a:pt x="30" y="289"/>
                </a:lnTo>
                <a:lnTo>
                  <a:pt x="15" y="289"/>
                </a:lnTo>
                <a:lnTo>
                  <a:pt x="15" y="273"/>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2" name="Freeform 74"/>
          <p:cNvSpPr>
            <a:spLocks/>
          </p:cNvSpPr>
          <p:nvPr/>
        </p:nvSpPr>
        <p:spPr bwMode="auto">
          <a:xfrm>
            <a:off x="10668000" y="1733553"/>
            <a:ext cx="998538" cy="506413"/>
          </a:xfrm>
          <a:custGeom>
            <a:avLst/>
            <a:gdLst>
              <a:gd name="T0" fmla="*/ 2147483647 w 629"/>
              <a:gd name="T1" fmla="*/ 2147483647 h 319"/>
              <a:gd name="T2" fmla="*/ 2147483647 w 629"/>
              <a:gd name="T3" fmla="*/ 2147483647 h 319"/>
              <a:gd name="T4" fmla="*/ 2147483647 w 629"/>
              <a:gd name="T5" fmla="*/ 2147483647 h 319"/>
              <a:gd name="T6" fmla="*/ 2147483647 w 629"/>
              <a:gd name="T7" fmla="*/ 2147483647 h 319"/>
              <a:gd name="T8" fmla="*/ 2147483647 w 629"/>
              <a:gd name="T9" fmla="*/ 2147483647 h 319"/>
              <a:gd name="T10" fmla="*/ 2147483647 w 629"/>
              <a:gd name="T11" fmla="*/ 2147483647 h 319"/>
              <a:gd name="T12" fmla="*/ 2147483647 w 629"/>
              <a:gd name="T13" fmla="*/ 2147483647 h 319"/>
              <a:gd name="T14" fmla="*/ 2147483647 w 629"/>
              <a:gd name="T15" fmla="*/ 2147483647 h 319"/>
              <a:gd name="T16" fmla="*/ 2147483647 w 629"/>
              <a:gd name="T17" fmla="*/ 2147483647 h 319"/>
              <a:gd name="T18" fmla="*/ 2147483647 w 629"/>
              <a:gd name="T19" fmla="*/ 2147483647 h 319"/>
              <a:gd name="T20" fmla="*/ 2147483647 w 629"/>
              <a:gd name="T21" fmla="*/ 2147483647 h 319"/>
              <a:gd name="T22" fmla="*/ 2147483647 w 629"/>
              <a:gd name="T23" fmla="*/ 2147483647 h 319"/>
              <a:gd name="T24" fmla="*/ 2147483647 w 629"/>
              <a:gd name="T25" fmla="*/ 2147483647 h 319"/>
              <a:gd name="T26" fmla="*/ 2147483647 w 629"/>
              <a:gd name="T27" fmla="*/ 2147483647 h 319"/>
              <a:gd name="T28" fmla="*/ 2147483647 w 629"/>
              <a:gd name="T29" fmla="*/ 2147483647 h 319"/>
              <a:gd name="T30" fmla="*/ 2147483647 w 629"/>
              <a:gd name="T31" fmla="*/ 2147483647 h 319"/>
              <a:gd name="T32" fmla="*/ 2147483647 w 629"/>
              <a:gd name="T33" fmla="*/ 2147483647 h 319"/>
              <a:gd name="T34" fmla="*/ 2147483647 w 629"/>
              <a:gd name="T35" fmla="*/ 2147483647 h 319"/>
              <a:gd name="T36" fmla="*/ 2147483647 w 629"/>
              <a:gd name="T37" fmla="*/ 2147483647 h 319"/>
              <a:gd name="T38" fmla="*/ 2147483647 w 629"/>
              <a:gd name="T39" fmla="*/ 2147483647 h 319"/>
              <a:gd name="T40" fmla="*/ 2147483647 w 629"/>
              <a:gd name="T41" fmla="*/ 2147483647 h 319"/>
              <a:gd name="T42" fmla="*/ 2147483647 w 629"/>
              <a:gd name="T43" fmla="*/ 2147483647 h 319"/>
              <a:gd name="T44" fmla="*/ 2147483647 w 629"/>
              <a:gd name="T45" fmla="*/ 2147483647 h 319"/>
              <a:gd name="T46" fmla="*/ 2147483647 w 629"/>
              <a:gd name="T47" fmla="*/ 0 h 319"/>
              <a:gd name="T48" fmla="*/ 2147483647 w 629"/>
              <a:gd name="T49" fmla="*/ 2147483647 h 319"/>
              <a:gd name="T50" fmla="*/ 2147483647 w 629"/>
              <a:gd name="T51" fmla="*/ 2147483647 h 319"/>
              <a:gd name="T52" fmla="*/ 2147483647 w 629"/>
              <a:gd name="T53" fmla="*/ 2147483647 h 319"/>
              <a:gd name="T54" fmla="*/ 2147483647 w 629"/>
              <a:gd name="T55" fmla="*/ 2147483647 h 319"/>
              <a:gd name="T56" fmla="*/ 2147483647 w 629"/>
              <a:gd name="T57" fmla="*/ 2147483647 h 319"/>
              <a:gd name="T58" fmla="*/ 2147483647 w 629"/>
              <a:gd name="T59" fmla="*/ 2147483647 h 319"/>
              <a:gd name="T60" fmla="*/ 2147483647 w 629"/>
              <a:gd name="T61" fmla="*/ 2147483647 h 319"/>
              <a:gd name="T62" fmla="*/ 2147483647 w 629"/>
              <a:gd name="T63" fmla="*/ 2147483647 h 319"/>
              <a:gd name="T64" fmla="*/ 2147483647 w 629"/>
              <a:gd name="T65" fmla="*/ 2147483647 h 319"/>
              <a:gd name="T66" fmla="*/ 2147483647 w 629"/>
              <a:gd name="T67" fmla="*/ 2147483647 h 319"/>
              <a:gd name="T68" fmla="*/ 2147483647 w 629"/>
              <a:gd name="T69" fmla="*/ 2147483647 h 319"/>
              <a:gd name="T70" fmla="*/ 2147483647 w 629"/>
              <a:gd name="T71" fmla="*/ 2147483647 h 319"/>
              <a:gd name="T72" fmla="*/ 2147483647 w 629"/>
              <a:gd name="T73" fmla="*/ 2147483647 h 319"/>
              <a:gd name="T74" fmla="*/ 0 w 629"/>
              <a:gd name="T75" fmla="*/ 2147483647 h 319"/>
              <a:gd name="T76" fmla="*/ 2147483647 w 629"/>
              <a:gd name="T77" fmla="*/ 0 h 319"/>
              <a:gd name="T78" fmla="*/ 2147483647 w 629"/>
              <a:gd name="T79" fmla="*/ 2147483647 h 3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29" h="319">
                <a:moveTo>
                  <a:pt x="476" y="303"/>
                </a:moveTo>
                <a:lnTo>
                  <a:pt x="476" y="319"/>
                </a:lnTo>
                <a:lnTo>
                  <a:pt x="461" y="319"/>
                </a:lnTo>
                <a:lnTo>
                  <a:pt x="461" y="303"/>
                </a:lnTo>
                <a:lnTo>
                  <a:pt x="445" y="288"/>
                </a:lnTo>
                <a:lnTo>
                  <a:pt x="430" y="288"/>
                </a:lnTo>
                <a:lnTo>
                  <a:pt x="430" y="303"/>
                </a:lnTo>
                <a:lnTo>
                  <a:pt x="415" y="288"/>
                </a:lnTo>
                <a:lnTo>
                  <a:pt x="415" y="273"/>
                </a:lnTo>
                <a:lnTo>
                  <a:pt x="415" y="288"/>
                </a:lnTo>
                <a:lnTo>
                  <a:pt x="399" y="288"/>
                </a:lnTo>
                <a:lnTo>
                  <a:pt x="399" y="273"/>
                </a:lnTo>
                <a:lnTo>
                  <a:pt x="384" y="258"/>
                </a:lnTo>
                <a:lnTo>
                  <a:pt x="369" y="258"/>
                </a:lnTo>
                <a:lnTo>
                  <a:pt x="353" y="273"/>
                </a:lnTo>
                <a:lnTo>
                  <a:pt x="353" y="258"/>
                </a:lnTo>
                <a:lnTo>
                  <a:pt x="353" y="243"/>
                </a:lnTo>
                <a:lnTo>
                  <a:pt x="353" y="228"/>
                </a:lnTo>
                <a:lnTo>
                  <a:pt x="369" y="228"/>
                </a:lnTo>
                <a:lnTo>
                  <a:pt x="369" y="212"/>
                </a:lnTo>
                <a:lnTo>
                  <a:pt x="384" y="197"/>
                </a:lnTo>
                <a:lnTo>
                  <a:pt x="384" y="182"/>
                </a:lnTo>
                <a:lnTo>
                  <a:pt x="399" y="167"/>
                </a:lnTo>
                <a:lnTo>
                  <a:pt x="384" y="137"/>
                </a:lnTo>
                <a:lnTo>
                  <a:pt x="369" y="152"/>
                </a:lnTo>
                <a:lnTo>
                  <a:pt x="353" y="152"/>
                </a:lnTo>
                <a:lnTo>
                  <a:pt x="353" y="137"/>
                </a:lnTo>
                <a:lnTo>
                  <a:pt x="338" y="137"/>
                </a:lnTo>
                <a:lnTo>
                  <a:pt x="323" y="121"/>
                </a:lnTo>
                <a:lnTo>
                  <a:pt x="307" y="121"/>
                </a:lnTo>
                <a:lnTo>
                  <a:pt x="307" y="106"/>
                </a:lnTo>
                <a:lnTo>
                  <a:pt x="323" y="91"/>
                </a:lnTo>
                <a:lnTo>
                  <a:pt x="307" y="91"/>
                </a:lnTo>
                <a:lnTo>
                  <a:pt x="307" y="76"/>
                </a:lnTo>
                <a:lnTo>
                  <a:pt x="292" y="76"/>
                </a:lnTo>
                <a:lnTo>
                  <a:pt x="276" y="76"/>
                </a:lnTo>
                <a:lnTo>
                  <a:pt x="276" y="61"/>
                </a:lnTo>
                <a:lnTo>
                  <a:pt x="261" y="61"/>
                </a:lnTo>
                <a:lnTo>
                  <a:pt x="261" y="46"/>
                </a:lnTo>
                <a:lnTo>
                  <a:pt x="261" y="30"/>
                </a:lnTo>
                <a:lnTo>
                  <a:pt x="246" y="30"/>
                </a:lnTo>
                <a:lnTo>
                  <a:pt x="261" y="30"/>
                </a:lnTo>
                <a:lnTo>
                  <a:pt x="261" y="15"/>
                </a:lnTo>
                <a:lnTo>
                  <a:pt x="246" y="15"/>
                </a:lnTo>
                <a:lnTo>
                  <a:pt x="246" y="30"/>
                </a:lnTo>
                <a:lnTo>
                  <a:pt x="230" y="15"/>
                </a:lnTo>
                <a:lnTo>
                  <a:pt x="215" y="0"/>
                </a:lnTo>
                <a:lnTo>
                  <a:pt x="200" y="0"/>
                </a:lnTo>
                <a:lnTo>
                  <a:pt x="200" y="15"/>
                </a:lnTo>
                <a:lnTo>
                  <a:pt x="184" y="15"/>
                </a:lnTo>
                <a:lnTo>
                  <a:pt x="169" y="15"/>
                </a:lnTo>
                <a:lnTo>
                  <a:pt x="169" y="30"/>
                </a:lnTo>
                <a:lnTo>
                  <a:pt x="154" y="15"/>
                </a:lnTo>
                <a:lnTo>
                  <a:pt x="154" y="30"/>
                </a:lnTo>
                <a:lnTo>
                  <a:pt x="169" y="30"/>
                </a:lnTo>
                <a:lnTo>
                  <a:pt x="154" y="30"/>
                </a:lnTo>
                <a:lnTo>
                  <a:pt x="169" y="30"/>
                </a:lnTo>
                <a:lnTo>
                  <a:pt x="154" y="30"/>
                </a:lnTo>
                <a:lnTo>
                  <a:pt x="138" y="30"/>
                </a:lnTo>
                <a:lnTo>
                  <a:pt x="123" y="30"/>
                </a:lnTo>
                <a:lnTo>
                  <a:pt x="108" y="30"/>
                </a:lnTo>
                <a:lnTo>
                  <a:pt x="108" y="15"/>
                </a:lnTo>
                <a:lnTo>
                  <a:pt x="92" y="30"/>
                </a:lnTo>
                <a:lnTo>
                  <a:pt x="108" y="30"/>
                </a:lnTo>
                <a:lnTo>
                  <a:pt x="92" y="30"/>
                </a:lnTo>
                <a:lnTo>
                  <a:pt x="92" y="46"/>
                </a:lnTo>
                <a:lnTo>
                  <a:pt x="77" y="46"/>
                </a:lnTo>
                <a:lnTo>
                  <a:pt x="62" y="46"/>
                </a:lnTo>
                <a:lnTo>
                  <a:pt x="62" y="61"/>
                </a:lnTo>
                <a:lnTo>
                  <a:pt x="46" y="61"/>
                </a:lnTo>
                <a:lnTo>
                  <a:pt x="31" y="61"/>
                </a:lnTo>
                <a:lnTo>
                  <a:pt x="31" y="76"/>
                </a:lnTo>
                <a:lnTo>
                  <a:pt x="16" y="76"/>
                </a:lnTo>
                <a:lnTo>
                  <a:pt x="16" y="91"/>
                </a:lnTo>
                <a:lnTo>
                  <a:pt x="0" y="91"/>
                </a:lnTo>
                <a:lnTo>
                  <a:pt x="0" y="106"/>
                </a:lnTo>
                <a:lnTo>
                  <a:pt x="0" y="0"/>
                </a:lnTo>
                <a:lnTo>
                  <a:pt x="583" y="0"/>
                </a:lnTo>
                <a:lnTo>
                  <a:pt x="599" y="258"/>
                </a:lnTo>
                <a:lnTo>
                  <a:pt x="629" y="258"/>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3" name="Freeform 75"/>
          <p:cNvSpPr>
            <a:spLocks/>
          </p:cNvSpPr>
          <p:nvPr/>
        </p:nvSpPr>
        <p:spPr bwMode="auto">
          <a:xfrm>
            <a:off x="11520490" y="2214563"/>
            <a:ext cx="45719" cy="49212"/>
          </a:xfrm>
          <a:custGeom>
            <a:avLst/>
            <a:gdLst>
              <a:gd name="T0" fmla="*/ 2147483647 w 16"/>
              <a:gd name="T1" fmla="*/ 2147483647 h 31"/>
              <a:gd name="T2" fmla="*/ 0 w 16"/>
              <a:gd name="T3" fmla="*/ 2147483647 h 31"/>
              <a:gd name="T4" fmla="*/ 0 w 16"/>
              <a:gd name="T5" fmla="*/ 2147483647 h 31"/>
              <a:gd name="T6" fmla="*/ 0 w 16"/>
              <a:gd name="T7" fmla="*/ 0 h 31"/>
              <a:gd name="T8" fmla="*/ 0 w 16"/>
              <a:gd name="T9" fmla="*/ 2147483647 h 31"/>
              <a:gd name="T10" fmla="*/ 2147483647 w 16"/>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31">
                <a:moveTo>
                  <a:pt x="16" y="16"/>
                </a:moveTo>
                <a:lnTo>
                  <a:pt x="0" y="31"/>
                </a:lnTo>
                <a:lnTo>
                  <a:pt x="0" y="16"/>
                </a:lnTo>
                <a:lnTo>
                  <a:pt x="0" y="0"/>
                </a:lnTo>
                <a:lnTo>
                  <a:pt x="0" y="16"/>
                </a:lnTo>
                <a:lnTo>
                  <a:pt x="16" y="16"/>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4" name="Freeform 76"/>
          <p:cNvSpPr>
            <a:spLocks/>
          </p:cNvSpPr>
          <p:nvPr/>
        </p:nvSpPr>
        <p:spPr bwMode="auto">
          <a:xfrm>
            <a:off x="11520490" y="2263778"/>
            <a:ext cx="45719" cy="45719"/>
          </a:xfrm>
          <a:custGeom>
            <a:avLst/>
            <a:gdLst>
              <a:gd name="T0" fmla="*/ 2147483647 w 16"/>
              <a:gd name="T1" fmla="*/ 2147483647 h 15"/>
              <a:gd name="T2" fmla="*/ 2147483647 w 16"/>
              <a:gd name="T3" fmla="*/ 2147483647 h 15"/>
              <a:gd name="T4" fmla="*/ 0 w 16"/>
              <a:gd name="T5" fmla="*/ 2147483647 h 15"/>
              <a:gd name="T6" fmla="*/ 0 w 16"/>
              <a:gd name="T7" fmla="*/ 0 h 15"/>
              <a:gd name="T8" fmla="*/ 2147483647 w 16"/>
              <a:gd name="T9" fmla="*/ 0 h 15"/>
              <a:gd name="T10" fmla="*/ 2147483647 w 16"/>
              <a:gd name="T11" fmla="*/ 214748364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5">
                <a:moveTo>
                  <a:pt x="16" y="15"/>
                </a:moveTo>
                <a:lnTo>
                  <a:pt x="16" y="15"/>
                </a:lnTo>
                <a:lnTo>
                  <a:pt x="0" y="15"/>
                </a:lnTo>
                <a:lnTo>
                  <a:pt x="0" y="0"/>
                </a:lnTo>
                <a:lnTo>
                  <a:pt x="16" y="0"/>
                </a:lnTo>
                <a:lnTo>
                  <a:pt x="16" y="15"/>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5" name="Freeform 77"/>
          <p:cNvSpPr>
            <a:spLocks/>
          </p:cNvSpPr>
          <p:nvPr/>
        </p:nvSpPr>
        <p:spPr bwMode="auto">
          <a:xfrm>
            <a:off x="11593516" y="1685925"/>
            <a:ext cx="73025" cy="457200"/>
          </a:xfrm>
          <a:custGeom>
            <a:avLst/>
            <a:gdLst>
              <a:gd name="T0" fmla="*/ 2147483647 w 46"/>
              <a:gd name="T1" fmla="*/ 2147483647 h 288"/>
              <a:gd name="T2" fmla="*/ 2147483647 w 46"/>
              <a:gd name="T3" fmla="*/ 2147483647 h 288"/>
              <a:gd name="T4" fmla="*/ 0 w 46"/>
              <a:gd name="T5" fmla="*/ 2147483647 h 288"/>
              <a:gd name="T6" fmla="*/ 2147483647 w 46"/>
              <a:gd name="T7" fmla="*/ 2147483647 h 288"/>
              <a:gd name="T8" fmla="*/ 2147483647 w 46"/>
              <a:gd name="T9" fmla="*/ 0 h 288"/>
              <a:gd name="T10" fmla="*/ 2147483647 w 46"/>
              <a:gd name="T11" fmla="*/ 0 h 288"/>
              <a:gd name="T12" fmla="*/ 2147483647 w 46"/>
              <a:gd name="T13" fmla="*/ 0 h 2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288">
                <a:moveTo>
                  <a:pt x="46" y="288"/>
                </a:moveTo>
                <a:lnTo>
                  <a:pt x="16" y="288"/>
                </a:lnTo>
                <a:lnTo>
                  <a:pt x="0" y="30"/>
                </a:lnTo>
                <a:lnTo>
                  <a:pt x="16" y="15"/>
                </a:lnTo>
                <a:lnTo>
                  <a:pt x="31" y="0"/>
                </a:lnTo>
                <a:lnTo>
                  <a:pt x="46"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6" name="Freeform 78"/>
          <p:cNvSpPr>
            <a:spLocks/>
          </p:cNvSpPr>
          <p:nvPr/>
        </p:nvSpPr>
        <p:spPr bwMode="auto">
          <a:xfrm>
            <a:off x="11644316" y="1733550"/>
            <a:ext cx="45719" cy="96838"/>
          </a:xfrm>
          <a:custGeom>
            <a:avLst/>
            <a:gdLst>
              <a:gd name="T0" fmla="*/ 2147483647 w 15"/>
              <a:gd name="T1" fmla="*/ 0 h 61"/>
              <a:gd name="T2" fmla="*/ 2147483647 w 15"/>
              <a:gd name="T3" fmla="*/ 0 h 61"/>
              <a:gd name="T4" fmla="*/ 0 w 15"/>
              <a:gd name="T5" fmla="*/ 2147483647 h 61"/>
              <a:gd name="T6" fmla="*/ 0 w 15"/>
              <a:gd name="T7" fmla="*/ 2147483647 h 61"/>
              <a:gd name="T8" fmla="*/ 0 w 15"/>
              <a:gd name="T9" fmla="*/ 2147483647 h 61"/>
              <a:gd name="T10" fmla="*/ 0 w 15"/>
              <a:gd name="T11" fmla="*/ 2147483647 h 61"/>
              <a:gd name="T12" fmla="*/ 2147483647 w 15"/>
              <a:gd name="T13" fmla="*/ 2147483647 h 61"/>
              <a:gd name="T14" fmla="*/ 2147483647 w 15"/>
              <a:gd name="T15" fmla="*/ 2147483647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61">
                <a:moveTo>
                  <a:pt x="15" y="0"/>
                </a:moveTo>
                <a:lnTo>
                  <a:pt x="15" y="0"/>
                </a:lnTo>
                <a:lnTo>
                  <a:pt x="0" y="15"/>
                </a:lnTo>
                <a:lnTo>
                  <a:pt x="0" y="30"/>
                </a:lnTo>
                <a:lnTo>
                  <a:pt x="0" y="46"/>
                </a:lnTo>
                <a:lnTo>
                  <a:pt x="0" y="61"/>
                </a:lnTo>
                <a:lnTo>
                  <a:pt x="15" y="61"/>
                </a:lnTo>
              </a:path>
            </a:pathLst>
          </a:custGeom>
          <a:noFill/>
          <a:ln w="0">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7" name="Freeform 79"/>
          <p:cNvSpPr>
            <a:spLocks/>
          </p:cNvSpPr>
          <p:nvPr/>
        </p:nvSpPr>
        <p:spPr bwMode="auto">
          <a:xfrm>
            <a:off x="11644316" y="1806577"/>
            <a:ext cx="45719" cy="45719"/>
          </a:xfrm>
          <a:custGeom>
            <a:avLst/>
            <a:gdLst>
              <a:gd name="T0" fmla="*/ 0 w 15"/>
              <a:gd name="T1" fmla="*/ 0 h 1588"/>
              <a:gd name="T2" fmla="*/ 2147483647 w 15"/>
              <a:gd name="T3" fmla="*/ 0 h 1588"/>
              <a:gd name="T4" fmla="*/ 0 w 15"/>
              <a:gd name="T5" fmla="*/ 0 h 1588"/>
              <a:gd name="T6" fmla="*/ 0 60000 65536"/>
              <a:gd name="T7" fmla="*/ 0 60000 65536"/>
              <a:gd name="T8" fmla="*/ 0 60000 65536"/>
            </a:gdLst>
            <a:ahLst/>
            <a:cxnLst>
              <a:cxn ang="T6">
                <a:pos x="T0" y="T1"/>
              </a:cxn>
              <a:cxn ang="T7">
                <a:pos x="T2" y="T3"/>
              </a:cxn>
              <a:cxn ang="T8">
                <a:pos x="T4" y="T5"/>
              </a:cxn>
            </a:cxnLst>
            <a:rect l="0" t="0" r="r" b="b"/>
            <a:pathLst>
              <a:path w="15" h="1588">
                <a:moveTo>
                  <a:pt x="0" y="0"/>
                </a:moveTo>
                <a:lnTo>
                  <a:pt x="15"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8" name="Freeform 80"/>
          <p:cNvSpPr>
            <a:spLocks/>
          </p:cNvSpPr>
          <p:nvPr/>
        </p:nvSpPr>
        <p:spPr bwMode="auto">
          <a:xfrm>
            <a:off x="11644316" y="1733553"/>
            <a:ext cx="45719" cy="73025"/>
          </a:xfrm>
          <a:custGeom>
            <a:avLst/>
            <a:gdLst>
              <a:gd name="T0" fmla="*/ 2147483647 w 15"/>
              <a:gd name="T1" fmla="*/ 2147483647 h 46"/>
              <a:gd name="T2" fmla="*/ 0 w 15"/>
              <a:gd name="T3" fmla="*/ 2147483647 h 46"/>
              <a:gd name="T4" fmla="*/ 2147483647 w 15"/>
              <a:gd name="T5" fmla="*/ 2147483647 h 46"/>
              <a:gd name="T6" fmla="*/ 2147483647 w 15"/>
              <a:gd name="T7" fmla="*/ 2147483647 h 46"/>
              <a:gd name="T8" fmla="*/ 0 w 15"/>
              <a:gd name="T9" fmla="*/ 2147483647 h 46"/>
              <a:gd name="T10" fmla="*/ 2147483647 w 15"/>
              <a:gd name="T11" fmla="*/ 0 h 46"/>
              <a:gd name="T12" fmla="*/ 2147483647 w 15"/>
              <a:gd name="T13" fmla="*/ 0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6">
                <a:moveTo>
                  <a:pt x="15" y="46"/>
                </a:moveTo>
                <a:lnTo>
                  <a:pt x="0" y="46"/>
                </a:lnTo>
                <a:lnTo>
                  <a:pt x="15" y="46"/>
                </a:lnTo>
                <a:lnTo>
                  <a:pt x="15" y="30"/>
                </a:lnTo>
                <a:lnTo>
                  <a:pt x="0" y="15"/>
                </a:lnTo>
                <a:lnTo>
                  <a:pt x="15" y="0"/>
                </a:lnTo>
              </a:path>
            </a:pathLst>
          </a:custGeom>
          <a:noFill/>
          <a:ln w="285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9" name="Rectangle 81"/>
          <p:cNvSpPr>
            <a:spLocks noChangeArrowheads="1"/>
          </p:cNvSpPr>
          <p:nvPr/>
        </p:nvSpPr>
        <p:spPr bwMode="auto">
          <a:xfrm>
            <a:off x="4152900" y="974728"/>
            <a:ext cx="73787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5" name="Text Box 94"/>
          <p:cNvSpPr txBox="1">
            <a:spLocks noChangeArrowheads="1"/>
          </p:cNvSpPr>
          <p:nvPr/>
        </p:nvSpPr>
        <p:spPr bwMode="auto">
          <a:xfrm>
            <a:off x="5295900" y="40386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376" name="Rectangle 100"/>
          <p:cNvSpPr>
            <a:spLocks noGrp="1" noChangeArrowheads="1"/>
          </p:cNvSpPr>
          <p:nvPr>
            <p:ph type="title"/>
          </p:nvPr>
        </p:nvSpPr>
        <p:spPr>
          <a:xfrm>
            <a:off x="-6766" y="2552703"/>
            <a:ext cx="3804070" cy="888840"/>
          </a:xfrm>
        </p:spPr>
        <p:txBody>
          <a:bodyPr>
            <a:noAutofit/>
          </a:bodyPr>
          <a:lstStyle/>
          <a:p>
            <a:pPr eaLnBrk="1" hangingPunct="1"/>
            <a:r>
              <a:rPr lang="en-US" sz="4000" dirty="0">
                <a:effectLst>
                  <a:outerShdw blurRad="38100" dist="38100" dir="2700000" algn="tl">
                    <a:srgbClr val="000000">
                      <a:alpha val="43137"/>
                    </a:srgbClr>
                  </a:outerShdw>
                </a:effectLst>
                <a:latin typeface="Franklin Gothic Medium" panose="020B0603020102020204" pitchFamily="34" charset="0"/>
              </a:rPr>
              <a:t>CBC </a:t>
            </a:r>
            <a:br>
              <a:rPr lang="en-US" sz="4000" dirty="0">
                <a:effectLst>
                  <a:outerShdw blurRad="38100" dist="38100" dir="2700000" algn="tl">
                    <a:srgbClr val="000000">
                      <a:alpha val="43137"/>
                    </a:srgbClr>
                  </a:outerShdw>
                </a:effectLst>
                <a:latin typeface="Franklin Gothic Medium" panose="020B0603020102020204" pitchFamily="34" charset="0"/>
              </a:rPr>
            </a:br>
            <a:r>
              <a:rPr lang="en-US" sz="4000" dirty="0">
                <a:effectLst>
                  <a:outerShdw blurRad="38100" dist="38100" dir="2700000" algn="tl">
                    <a:srgbClr val="000000">
                      <a:alpha val="43137"/>
                    </a:srgbClr>
                  </a:outerShdw>
                </a:effectLst>
                <a:latin typeface="Franklin Gothic Medium" panose="020B0603020102020204" pitchFamily="34" charset="0"/>
              </a:rPr>
              <a:t>Inland Waterways</a:t>
            </a:r>
            <a:br>
              <a:rPr lang="en-US" sz="4000" dirty="0">
                <a:effectLst>
                  <a:outerShdw blurRad="38100" dist="38100" dir="2700000" algn="tl">
                    <a:srgbClr val="000000">
                      <a:alpha val="43137"/>
                    </a:srgbClr>
                  </a:outerShdw>
                </a:effectLst>
                <a:latin typeface="Franklin Gothic Medium" panose="020B0603020102020204" pitchFamily="34" charset="0"/>
              </a:rPr>
            </a:br>
            <a:r>
              <a:rPr lang="en-US" sz="4000" dirty="0">
                <a:effectLst>
                  <a:outerShdw blurRad="38100" dist="38100" dir="2700000" algn="tl">
                    <a:srgbClr val="000000">
                      <a:alpha val="43137"/>
                    </a:srgbClr>
                  </a:outerShdw>
                </a:effectLst>
                <a:latin typeface="Franklin Gothic Medium" panose="020B0603020102020204" pitchFamily="34" charset="0"/>
              </a:rPr>
              <a:t>System Map</a:t>
            </a:r>
          </a:p>
        </p:txBody>
      </p:sp>
      <p:sp>
        <p:nvSpPr>
          <p:cNvPr id="107" name="Freeform 84"/>
          <p:cNvSpPr>
            <a:spLocks/>
          </p:cNvSpPr>
          <p:nvPr/>
        </p:nvSpPr>
        <p:spPr bwMode="auto">
          <a:xfrm>
            <a:off x="6134101" y="4619636"/>
            <a:ext cx="1706563" cy="838201"/>
          </a:xfrm>
          <a:custGeom>
            <a:avLst/>
            <a:gdLst>
              <a:gd name="T0" fmla="*/ 0 w 1074"/>
              <a:gd name="T1" fmla="*/ 528 h 528"/>
              <a:gd name="T2" fmla="*/ 6 w 1074"/>
              <a:gd name="T3" fmla="*/ 504 h 528"/>
              <a:gd name="T4" fmla="*/ 42 w 1074"/>
              <a:gd name="T5" fmla="*/ 480 h 528"/>
              <a:gd name="T6" fmla="*/ 72 w 1074"/>
              <a:gd name="T7" fmla="*/ 408 h 528"/>
              <a:gd name="T8" fmla="*/ 108 w 1074"/>
              <a:gd name="T9" fmla="*/ 396 h 528"/>
              <a:gd name="T10" fmla="*/ 144 w 1074"/>
              <a:gd name="T11" fmla="*/ 366 h 528"/>
              <a:gd name="T12" fmla="*/ 156 w 1074"/>
              <a:gd name="T13" fmla="*/ 348 h 528"/>
              <a:gd name="T14" fmla="*/ 174 w 1074"/>
              <a:gd name="T15" fmla="*/ 342 h 528"/>
              <a:gd name="T16" fmla="*/ 246 w 1074"/>
              <a:gd name="T17" fmla="*/ 294 h 528"/>
              <a:gd name="T18" fmla="*/ 300 w 1074"/>
              <a:gd name="T19" fmla="*/ 270 h 528"/>
              <a:gd name="T20" fmla="*/ 372 w 1074"/>
              <a:gd name="T21" fmla="*/ 222 h 528"/>
              <a:gd name="T22" fmla="*/ 522 w 1074"/>
              <a:gd name="T23" fmla="*/ 108 h 528"/>
              <a:gd name="T24" fmla="*/ 596 w 1074"/>
              <a:gd name="T25" fmla="*/ 90 h 528"/>
              <a:gd name="T26" fmla="*/ 614 w 1074"/>
              <a:gd name="T27" fmla="*/ 84 h 528"/>
              <a:gd name="T28" fmla="*/ 722 w 1074"/>
              <a:gd name="T29" fmla="*/ 90 h 528"/>
              <a:gd name="T30" fmla="*/ 788 w 1074"/>
              <a:gd name="T31" fmla="*/ 114 h 528"/>
              <a:gd name="T32" fmla="*/ 848 w 1074"/>
              <a:gd name="T33" fmla="*/ 90 h 528"/>
              <a:gd name="T34" fmla="*/ 884 w 1074"/>
              <a:gd name="T35" fmla="*/ 78 h 528"/>
              <a:gd name="T36" fmla="*/ 992 w 1074"/>
              <a:gd name="T37" fmla="*/ 108 h 528"/>
              <a:gd name="T38" fmla="*/ 1058 w 1074"/>
              <a:gd name="T39" fmla="*/ 36 h 528"/>
              <a:gd name="T40" fmla="*/ 1082 w 1074"/>
              <a:gd name="T41" fmla="*/ 0 h 5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4" h="528">
                <a:moveTo>
                  <a:pt x="0" y="528"/>
                </a:moveTo>
                <a:cubicBezTo>
                  <a:pt x="2" y="520"/>
                  <a:pt x="1" y="510"/>
                  <a:pt x="6" y="504"/>
                </a:cubicBezTo>
                <a:cubicBezTo>
                  <a:pt x="15" y="493"/>
                  <a:pt x="42" y="480"/>
                  <a:pt x="42" y="480"/>
                </a:cubicBezTo>
                <a:cubicBezTo>
                  <a:pt x="57" y="457"/>
                  <a:pt x="64" y="433"/>
                  <a:pt x="72" y="408"/>
                </a:cubicBezTo>
                <a:cubicBezTo>
                  <a:pt x="76" y="396"/>
                  <a:pt x="108" y="396"/>
                  <a:pt x="108" y="396"/>
                </a:cubicBezTo>
                <a:cubicBezTo>
                  <a:pt x="119" y="385"/>
                  <a:pt x="133" y="377"/>
                  <a:pt x="144" y="366"/>
                </a:cubicBezTo>
                <a:cubicBezTo>
                  <a:pt x="149" y="361"/>
                  <a:pt x="150" y="353"/>
                  <a:pt x="156" y="348"/>
                </a:cubicBezTo>
                <a:cubicBezTo>
                  <a:pt x="161" y="344"/>
                  <a:pt x="168" y="345"/>
                  <a:pt x="174" y="342"/>
                </a:cubicBezTo>
                <a:cubicBezTo>
                  <a:pt x="194" y="331"/>
                  <a:pt x="223" y="302"/>
                  <a:pt x="246" y="294"/>
                </a:cubicBezTo>
                <a:cubicBezTo>
                  <a:pt x="265" y="288"/>
                  <a:pt x="283" y="279"/>
                  <a:pt x="300" y="270"/>
                </a:cubicBezTo>
                <a:cubicBezTo>
                  <a:pt x="328" y="256"/>
                  <a:pt x="342" y="232"/>
                  <a:pt x="372" y="222"/>
                </a:cubicBezTo>
                <a:cubicBezTo>
                  <a:pt x="384" y="187"/>
                  <a:pt x="480" y="118"/>
                  <a:pt x="522" y="108"/>
                </a:cubicBezTo>
                <a:cubicBezTo>
                  <a:pt x="590" y="91"/>
                  <a:pt x="511" y="116"/>
                  <a:pt x="588" y="90"/>
                </a:cubicBezTo>
                <a:cubicBezTo>
                  <a:pt x="594" y="88"/>
                  <a:pt x="606" y="84"/>
                  <a:pt x="606" y="84"/>
                </a:cubicBezTo>
                <a:cubicBezTo>
                  <a:pt x="645" y="89"/>
                  <a:pt x="677" y="83"/>
                  <a:pt x="714" y="90"/>
                </a:cubicBezTo>
                <a:cubicBezTo>
                  <a:pt x="737" y="105"/>
                  <a:pt x="753" y="109"/>
                  <a:pt x="780" y="114"/>
                </a:cubicBezTo>
                <a:cubicBezTo>
                  <a:pt x="802" y="107"/>
                  <a:pt x="820" y="99"/>
                  <a:pt x="840" y="90"/>
                </a:cubicBezTo>
                <a:cubicBezTo>
                  <a:pt x="852" y="85"/>
                  <a:pt x="876" y="78"/>
                  <a:pt x="876" y="78"/>
                </a:cubicBezTo>
                <a:cubicBezTo>
                  <a:pt x="914" y="91"/>
                  <a:pt x="950" y="85"/>
                  <a:pt x="984" y="108"/>
                </a:cubicBezTo>
                <a:cubicBezTo>
                  <a:pt x="1023" y="95"/>
                  <a:pt x="1032" y="69"/>
                  <a:pt x="1050" y="36"/>
                </a:cubicBezTo>
                <a:cubicBezTo>
                  <a:pt x="1057" y="23"/>
                  <a:pt x="1074" y="0"/>
                  <a:pt x="1074" y="0"/>
                </a:cubicBezTo>
              </a:path>
            </a:pathLst>
          </a:custGeom>
          <a:noFill/>
          <a:ln w="50800" cap="sq" cmpd="sng">
            <a:solidFill>
              <a:schemeClr val="bg1">
                <a:lumMod val="50000"/>
              </a:schemeClr>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Text Box 86"/>
          <p:cNvSpPr txBox="1">
            <a:spLocks noChangeArrowheads="1"/>
          </p:cNvSpPr>
          <p:nvPr/>
        </p:nvSpPr>
        <p:spPr bwMode="auto">
          <a:xfrm>
            <a:off x="5539519" y="1394385"/>
            <a:ext cx="2133600" cy="830997"/>
          </a:xfrm>
          <a:prstGeom prst="rect">
            <a:avLst/>
          </a:prstGeom>
          <a:solidFill>
            <a:schemeClr val="bg1"/>
          </a:solidFill>
          <a:ln>
            <a:solidFill>
              <a:schemeClr val="tx1"/>
            </a:solid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River Unit Tows</a:t>
            </a:r>
          </a:p>
          <a:p>
            <a:pPr marL="0" marR="0" lvl="0" indent="0" algn="r" defTabSz="914400" rtl="0" eaLnBrk="0" fontAlgn="auto" latinLnBrk="0" hangingPunct="0">
              <a:lnSpc>
                <a:spcPct val="100000"/>
              </a:lnSpc>
              <a:spcBef>
                <a:spcPts val="0"/>
              </a:spcBef>
              <a:spcAft>
                <a:spcPts val="0"/>
              </a:spcAft>
              <a:buClrTx/>
              <a:buSzTx/>
              <a:buFontTx/>
              <a:buNone/>
              <a:tabLst/>
              <a:defRPr/>
            </a:pPr>
            <a:r>
              <a:rPr lang="en-US" sz="1200" b="1" dirty="0">
                <a:solidFill>
                  <a:prstClr val="black"/>
                </a:solidFill>
                <a:latin typeface="Bookman Old Style" pitchFamily="18" charset="0"/>
              </a:rPr>
              <a:t>1</a:t>
            </a: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 CBC boats</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(working throughout Inland Waterways)</a:t>
            </a:r>
          </a:p>
        </p:txBody>
      </p:sp>
      <p:grpSp>
        <p:nvGrpSpPr>
          <p:cNvPr id="110" name="Group 87"/>
          <p:cNvGrpSpPr>
            <a:grpSpLocks/>
          </p:cNvGrpSpPr>
          <p:nvPr/>
        </p:nvGrpSpPr>
        <p:grpSpPr bwMode="auto">
          <a:xfrm>
            <a:off x="8221665" y="1352553"/>
            <a:ext cx="3624263" cy="1457325"/>
            <a:chOff x="2995" y="1332"/>
            <a:chExt cx="2283" cy="918"/>
          </a:xfrm>
        </p:grpSpPr>
        <p:sp>
          <p:nvSpPr>
            <p:cNvPr id="111" name="Freeform 88"/>
            <p:cNvSpPr>
              <a:spLocks/>
            </p:cNvSpPr>
            <p:nvPr/>
          </p:nvSpPr>
          <p:spPr bwMode="auto">
            <a:xfrm>
              <a:off x="2995" y="1332"/>
              <a:ext cx="1565" cy="774"/>
            </a:xfrm>
            <a:custGeom>
              <a:avLst/>
              <a:gdLst>
                <a:gd name="T0" fmla="*/ 0 w 1566"/>
                <a:gd name="T1" fmla="*/ 774 h 774"/>
                <a:gd name="T2" fmla="*/ 42 w 1566"/>
                <a:gd name="T3" fmla="*/ 738 h 774"/>
                <a:gd name="T4" fmla="*/ 78 w 1566"/>
                <a:gd name="T5" fmla="*/ 762 h 774"/>
                <a:gd name="T6" fmla="*/ 114 w 1566"/>
                <a:gd name="T7" fmla="*/ 774 h 774"/>
                <a:gd name="T8" fmla="*/ 120 w 1566"/>
                <a:gd name="T9" fmla="*/ 708 h 774"/>
                <a:gd name="T10" fmla="*/ 156 w 1566"/>
                <a:gd name="T11" fmla="*/ 696 h 774"/>
                <a:gd name="T12" fmla="*/ 186 w 1566"/>
                <a:gd name="T13" fmla="*/ 642 h 774"/>
                <a:gd name="T14" fmla="*/ 222 w 1566"/>
                <a:gd name="T15" fmla="*/ 606 h 774"/>
                <a:gd name="T16" fmla="*/ 342 w 1566"/>
                <a:gd name="T17" fmla="*/ 606 h 774"/>
                <a:gd name="T18" fmla="*/ 426 w 1566"/>
                <a:gd name="T19" fmla="*/ 606 h 774"/>
                <a:gd name="T20" fmla="*/ 432 w 1566"/>
                <a:gd name="T21" fmla="*/ 582 h 774"/>
                <a:gd name="T22" fmla="*/ 450 w 1566"/>
                <a:gd name="T23" fmla="*/ 564 h 774"/>
                <a:gd name="T24" fmla="*/ 522 w 1566"/>
                <a:gd name="T25" fmla="*/ 576 h 774"/>
                <a:gd name="T26" fmla="*/ 564 w 1566"/>
                <a:gd name="T27" fmla="*/ 534 h 774"/>
                <a:gd name="T28" fmla="*/ 594 w 1566"/>
                <a:gd name="T29" fmla="*/ 486 h 774"/>
                <a:gd name="T30" fmla="*/ 678 w 1566"/>
                <a:gd name="T31" fmla="*/ 426 h 774"/>
                <a:gd name="T32" fmla="*/ 696 w 1566"/>
                <a:gd name="T33" fmla="*/ 390 h 774"/>
                <a:gd name="T34" fmla="*/ 732 w 1566"/>
                <a:gd name="T35" fmla="*/ 366 h 774"/>
                <a:gd name="T36" fmla="*/ 756 w 1566"/>
                <a:gd name="T37" fmla="*/ 372 h 774"/>
                <a:gd name="T38" fmla="*/ 784 w 1566"/>
                <a:gd name="T39" fmla="*/ 396 h 774"/>
                <a:gd name="T40" fmla="*/ 976 w 1566"/>
                <a:gd name="T41" fmla="*/ 456 h 774"/>
                <a:gd name="T42" fmla="*/ 1012 w 1566"/>
                <a:gd name="T43" fmla="*/ 474 h 774"/>
                <a:gd name="T44" fmla="*/ 1024 w 1566"/>
                <a:gd name="T45" fmla="*/ 492 h 774"/>
                <a:gd name="T46" fmla="*/ 1060 w 1566"/>
                <a:gd name="T47" fmla="*/ 504 h 774"/>
                <a:gd name="T48" fmla="*/ 1108 w 1566"/>
                <a:gd name="T49" fmla="*/ 456 h 774"/>
                <a:gd name="T50" fmla="*/ 1150 w 1566"/>
                <a:gd name="T51" fmla="*/ 396 h 774"/>
                <a:gd name="T52" fmla="*/ 1240 w 1566"/>
                <a:gd name="T53" fmla="*/ 312 h 774"/>
                <a:gd name="T54" fmla="*/ 1258 w 1566"/>
                <a:gd name="T55" fmla="*/ 294 h 774"/>
                <a:gd name="T56" fmla="*/ 1294 w 1566"/>
                <a:gd name="T57" fmla="*/ 270 h 774"/>
                <a:gd name="T58" fmla="*/ 1348 w 1566"/>
                <a:gd name="T59" fmla="*/ 120 h 774"/>
                <a:gd name="T60" fmla="*/ 1360 w 1566"/>
                <a:gd name="T61" fmla="*/ 60 h 774"/>
                <a:gd name="T62" fmla="*/ 1396 w 1566"/>
                <a:gd name="T63" fmla="*/ 42 h 774"/>
                <a:gd name="T64" fmla="*/ 1486 w 1566"/>
                <a:gd name="T65" fmla="*/ 0 h 774"/>
                <a:gd name="T66" fmla="*/ 1522 w 1566"/>
                <a:gd name="T67" fmla="*/ 12 h 774"/>
                <a:gd name="T68" fmla="*/ 1558 w 1566"/>
                <a:gd name="T69" fmla="*/ 36 h 7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66" h="774">
                  <a:moveTo>
                    <a:pt x="0" y="774"/>
                  </a:moveTo>
                  <a:cubicBezTo>
                    <a:pt x="22" y="759"/>
                    <a:pt x="17" y="746"/>
                    <a:pt x="42" y="738"/>
                  </a:cubicBezTo>
                  <a:cubicBezTo>
                    <a:pt x="54" y="746"/>
                    <a:pt x="64" y="757"/>
                    <a:pt x="78" y="762"/>
                  </a:cubicBezTo>
                  <a:cubicBezTo>
                    <a:pt x="90" y="766"/>
                    <a:pt x="114" y="774"/>
                    <a:pt x="114" y="774"/>
                  </a:cubicBezTo>
                  <a:cubicBezTo>
                    <a:pt x="121" y="753"/>
                    <a:pt x="107" y="721"/>
                    <a:pt x="120" y="708"/>
                  </a:cubicBezTo>
                  <a:cubicBezTo>
                    <a:pt x="129" y="699"/>
                    <a:pt x="156" y="696"/>
                    <a:pt x="156" y="696"/>
                  </a:cubicBezTo>
                  <a:cubicBezTo>
                    <a:pt x="164" y="673"/>
                    <a:pt x="165" y="663"/>
                    <a:pt x="186" y="642"/>
                  </a:cubicBezTo>
                  <a:cubicBezTo>
                    <a:pt x="198" y="630"/>
                    <a:pt x="222" y="606"/>
                    <a:pt x="222" y="606"/>
                  </a:cubicBezTo>
                  <a:cubicBezTo>
                    <a:pt x="269" y="612"/>
                    <a:pt x="297" y="621"/>
                    <a:pt x="342" y="606"/>
                  </a:cubicBezTo>
                  <a:cubicBezTo>
                    <a:pt x="349" y="607"/>
                    <a:pt x="410" y="619"/>
                    <a:pt x="426" y="606"/>
                  </a:cubicBezTo>
                  <a:cubicBezTo>
                    <a:pt x="432" y="601"/>
                    <a:pt x="428" y="589"/>
                    <a:pt x="432" y="582"/>
                  </a:cubicBezTo>
                  <a:cubicBezTo>
                    <a:pt x="436" y="575"/>
                    <a:pt x="444" y="570"/>
                    <a:pt x="450" y="564"/>
                  </a:cubicBezTo>
                  <a:cubicBezTo>
                    <a:pt x="489" y="574"/>
                    <a:pt x="480" y="584"/>
                    <a:pt x="522" y="576"/>
                  </a:cubicBezTo>
                  <a:cubicBezTo>
                    <a:pt x="530" y="552"/>
                    <a:pt x="540" y="542"/>
                    <a:pt x="564" y="534"/>
                  </a:cubicBezTo>
                  <a:cubicBezTo>
                    <a:pt x="578" y="491"/>
                    <a:pt x="565" y="505"/>
                    <a:pt x="594" y="486"/>
                  </a:cubicBezTo>
                  <a:cubicBezTo>
                    <a:pt x="621" y="445"/>
                    <a:pt x="631" y="438"/>
                    <a:pt x="678" y="426"/>
                  </a:cubicBezTo>
                  <a:cubicBezTo>
                    <a:pt x="685" y="415"/>
                    <a:pt x="687" y="399"/>
                    <a:pt x="696" y="390"/>
                  </a:cubicBezTo>
                  <a:cubicBezTo>
                    <a:pt x="706" y="380"/>
                    <a:pt x="732" y="366"/>
                    <a:pt x="732" y="366"/>
                  </a:cubicBezTo>
                  <a:cubicBezTo>
                    <a:pt x="740" y="368"/>
                    <a:pt x="749" y="368"/>
                    <a:pt x="756" y="372"/>
                  </a:cubicBezTo>
                  <a:cubicBezTo>
                    <a:pt x="769" y="378"/>
                    <a:pt x="792" y="396"/>
                    <a:pt x="792" y="396"/>
                  </a:cubicBezTo>
                  <a:cubicBezTo>
                    <a:pt x="841" y="469"/>
                    <a:pt x="895" y="451"/>
                    <a:pt x="984" y="456"/>
                  </a:cubicBezTo>
                  <a:cubicBezTo>
                    <a:pt x="999" y="461"/>
                    <a:pt x="1008" y="462"/>
                    <a:pt x="1020" y="474"/>
                  </a:cubicBezTo>
                  <a:cubicBezTo>
                    <a:pt x="1025" y="479"/>
                    <a:pt x="1026" y="488"/>
                    <a:pt x="1032" y="492"/>
                  </a:cubicBezTo>
                  <a:cubicBezTo>
                    <a:pt x="1043" y="499"/>
                    <a:pt x="1068" y="504"/>
                    <a:pt x="1068" y="504"/>
                  </a:cubicBezTo>
                  <a:cubicBezTo>
                    <a:pt x="1107" y="491"/>
                    <a:pt x="1077" y="469"/>
                    <a:pt x="1116" y="456"/>
                  </a:cubicBezTo>
                  <a:cubicBezTo>
                    <a:pt x="1124" y="431"/>
                    <a:pt x="1133" y="404"/>
                    <a:pt x="1158" y="396"/>
                  </a:cubicBezTo>
                  <a:cubicBezTo>
                    <a:pt x="1174" y="349"/>
                    <a:pt x="1198" y="324"/>
                    <a:pt x="1248" y="312"/>
                  </a:cubicBezTo>
                  <a:cubicBezTo>
                    <a:pt x="1254" y="306"/>
                    <a:pt x="1259" y="299"/>
                    <a:pt x="1266" y="294"/>
                  </a:cubicBezTo>
                  <a:cubicBezTo>
                    <a:pt x="1277" y="285"/>
                    <a:pt x="1302" y="270"/>
                    <a:pt x="1302" y="270"/>
                  </a:cubicBezTo>
                  <a:cubicBezTo>
                    <a:pt x="1336" y="220"/>
                    <a:pt x="1337" y="176"/>
                    <a:pt x="1356" y="120"/>
                  </a:cubicBezTo>
                  <a:cubicBezTo>
                    <a:pt x="1359" y="100"/>
                    <a:pt x="1355" y="76"/>
                    <a:pt x="1368" y="60"/>
                  </a:cubicBezTo>
                  <a:cubicBezTo>
                    <a:pt x="1379" y="46"/>
                    <a:pt x="1390" y="49"/>
                    <a:pt x="1404" y="42"/>
                  </a:cubicBezTo>
                  <a:cubicBezTo>
                    <a:pt x="1432" y="28"/>
                    <a:pt x="1464" y="10"/>
                    <a:pt x="1494" y="0"/>
                  </a:cubicBezTo>
                  <a:cubicBezTo>
                    <a:pt x="1506" y="4"/>
                    <a:pt x="1518" y="8"/>
                    <a:pt x="1530" y="12"/>
                  </a:cubicBezTo>
                  <a:cubicBezTo>
                    <a:pt x="1544" y="17"/>
                    <a:pt x="1566" y="36"/>
                    <a:pt x="1566" y="36"/>
                  </a:cubicBezTo>
                </a:path>
              </a:pathLst>
            </a:custGeom>
            <a:noFill/>
            <a:ln w="50800" cap="sq" cmpd="sng">
              <a:solidFill>
                <a:schemeClr val="bg1">
                  <a:lumMod val="50000"/>
                </a:schemeClr>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Text Box 89"/>
            <p:cNvSpPr txBox="1">
              <a:spLocks noChangeArrowheads="1"/>
            </p:cNvSpPr>
            <p:nvPr/>
          </p:nvSpPr>
          <p:spPr bwMode="auto">
            <a:xfrm>
              <a:off x="3382" y="1959"/>
              <a:ext cx="1896" cy="291"/>
            </a:xfrm>
            <a:prstGeom prst="rect">
              <a:avLst/>
            </a:prstGeom>
            <a:solidFill>
              <a:schemeClr val="bg1"/>
            </a:solidFill>
            <a:ln w="9525">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Ohio River Towing Alliance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8 boats</a:t>
              </a:r>
            </a:p>
          </p:txBody>
        </p:sp>
      </p:grpSp>
      <p:grpSp>
        <p:nvGrpSpPr>
          <p:cNvPr id="113" name="Group 90"/>
          <p:cNvGrpSpPr>
            <a:grpSpLocks/>
          </p:cNvGrpSpPr>
          <p:nvPr/>
        </p:nvGrpSpPr>
        <p:grpSpPr bwMode="auto">
          <a:xfrm>
            <a:off x="4398966" y="1009650"/>
            <a:ext cx="4241801" cy="3619500"/>
            <a:chOff x="587" y="1116"/>
            <a:chExt cx="2672" cy="2280"/>
          </a:xfrm>
        </p:grpSpPr>
        <p:sp>
          <p:nvSpPr>
            <p:cNvPr id="114" name="Freeform 91"/>
            <p:cNvSpPr>
              <a:spLocks/>
            </p:cNvSpPr>
            <p:nvPr/>
          </p:nvSpPr>
          <p:spPr bwMode="auto">
            <a:xfrm>
              <a:off x="2611" y="1716"/>
              <a:ext cx="390" cy="1680"/>
            </a:xfrm>
            <a:custGeom>
              <a:avLst/>
              <a:gdLst>
                <a:gd name="T0" fmla="*/ 138 w 391"/>
                <a:gd name="T1" fmla="*/ 1680 h 1680"/>
                <a:gd name="T2" fmla="*/ 78 w 391"/>
                <a:gd name="T3" fmla="*/ 1626 h 1680"/>
                <a:gd name="T4" fmla="*/ 60 w 391"/>
                <a:gd name="T5" fmla="*/ 1620 h 1680"/>
                <a:gd name="T6" fmla="*/ 42 w 391"/>
                <a:gd name="T7" fmla="*/ 1608 h 1680"/>
                <a:gd name="T8" fmla="*/ 0 w 391"/>
                <a:gd name="T9" fmla="*/ 1536 h 1680"/>
                <a:gd name="T10" fmla="*/ 66 w 391"/>
                <a:gd name="T11" fmla="*/ 1386 h 1680"/>
                <a:gd name="T12" fmla="*/ 90 w 391"/>
                <a:gd name="T13" fmla="*/ 1308 h 1680"/>
                <a:gd name="T14" fmla="*/ 84 w 391"/>
                <a:gd name="T15" fmla="*/ 1254 h 1680"/>
                <a:gd name="T16" fmla="*/ 72 w 391"/>
                <a:gd name="T17" fmla="*/ 1218 h 1680"/>
                <a:gd name="T18" fmla="*/ 66 w 391"/>
                <a:gd name="T19" fmla="*/ 1200 h 1680"/>
                <a:gd name="T20" fmla="*/ 66 w 391"/>
                <a:gd name="T21" fmla="*/ 1068 h 1680"/>
                <a:gd name="T22" fmla="*/ 108 w 391"/>
                <a:gd name="T23" fmla="*/ 978 h 1680"/>
                <a:gd name="T24" fmla="*/ 150 w 391"/>
                <a:gd name="T25" fmla="*/ 894 h 1680"/>
                <a:gd name="T26" fmla="*/ 162 w 391"/>
                <a:gd name="T27" fmla="*/ 876 h 1680"/>
                <a:gd name="T28" fmla="*/ 180 w 391"/>
                <a:gd name="T29" fmla="*/ 864 h 1680"/>
                <a:gd name="T30" fmla="*/ 196 w 391"/>
                <a:gd name="T31" fmla="*/ 810 h 1680"/>
                <a:gd name="T32" fmla="*/ 238 w 391"/>
                <a:gd name="T33" fmla="*/ 738 h 1680"/>
                <a:gd name="T34" fmla="*/ 274 w 391"/>
                <a:gd name="T35" fmla="*/ 642 h 1680"/>
                <a:gd name="T36" fmla="*/ 286 w 391"/>
                <a:gd name="T37" fmla="*/ 624 h 1680"/>
                <a:gd name="T38" fmla="*/ 304 w 391"/>
                <a:gd name="T39" fmla="*/ 612 h 1680"/>
                <a:gd name="T40" fmla="*/ 334 w 391"/>
                <a:gd name="T41" fmla="*/ 522 h 1680"/>
                <a:gd name="T42" fmla="*/ 346 w 391"/>
                <a:gd name="T43" fmla="*/ 504 h 1680"/>
                <a:gd name="T44" fmla="*/ 358 w 391"/>
                <a:gd name="T45" fmla="*/ 468 h 1680"/>
                <a:gd name="T46" fmla="*/ 382 w 391"/>
                <a:gd name="T47" fmla="*/ 432 h 1680"/>
                <a:gd name="T48" fmla="*/ 346 w 391"/>
                <a:gd name="T49" fmla="*/ 372 h 1680"/>
                <a:gd name="T50" fmla="*/ 268 w 391"/>
                <a:gd name="T51" fmla="*/ 234 h 1680"/>
                <a:gd name="T52" fmla="*/ 256 w 391"/>
                <a:gd name="T53" fmla="*/ 216 h 1680"/>
                <a:gd name="T54" fmla="*/ 220 w 391"/>
                <a:gd name="T55" fmla="*/ 192 h 1680"/>
                <a:gd name="T56" fmla="*/ 202 w 391"/>
                <a:gd name="T57" fmla="*/ 84 h 1680"/>
                <a:gd name="T58" fmla="*/ 214 w 391"/>
                <a:gd name="T59" fmla="*/ 48 h 1680"/>
                <a:gd name="T60" fmla="*/ 220 w 391"/>
                <a:gd name="T61" fmla="*/ 30 h 1680"/>
                <a:gd name="T62" fmla="*/ 168 w 391"/>
                <a:gd name="T63" fmla="*/ 18 h 1680"/>
                <a:gd name="T64" fmla="*/ 156 w 391"/>
                <a:gd name="T65" fmla="*/ 0 h 16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1" h="1680">
                  <a:moveTo>
                    <a:pt x="138" y="1680"/>
                  </a:moveTo>
                  <a:cubicBezTo>
                    <a:pt x="104" y="1669"/>
                    <a:pt x="99" y="1658"/>
                    <a:pt x="78" y="1626"/>
                  </a:cubicBezTo>
                  <a:cubicBezTo>
                    <a:pt x="74" y="1621"/>
                    <a:pt x="66" y="1623"/>
                    <a:pt x="60" y="1620"/>
                  </a:cubicBezTo>
                  <a:cubicBezTo>
                    <a:pt x="54" y="1617"/>
                    <a:pt x="48" y="1612"/>
                    <a:pt x="42" y="1608"/>
                  </a:cubicBezTo>
                  <a:cubicBezTo>
                    <a:pt x="25" y="1583"/>
                    <a:pt x="9" y="1564"/>
                    <a:pt x="0" y="1536"/>
                  </a:cubicBezTo>
                  <a:cubicBezTo>
                    <a:pt x="7" y="1449"/>
                    <a:pt x="10" y="1442"/>
                    <a:pt x="66" y="1386"/>
                  </a:cubicBezTo>
                  <a:cubicBezTo>
                    <a:pt x="75" y="1360"/>
                    <a:pt x="83" y="1335"/>
                    <a:pt x="90" y="1308"/>
                  </a:cubicBezTo>
                  <a:cubicBezTo>
                    <a:pt x="88" y="1290"/>
                    <a:pt x="88" y="1272"/>
                    <a:pt x="84" y="1254"/>
                  </a:cubicBezTo>
                  <a:cubicBezTo>
                    <a:pt x="82" y="1242"/>
                    <a:pt x="76" y="1230"/>
                    <a:pt x="72" y="1218"/>
                  </a:cubicBezTo>
                  <a:cubicBezTo>
                    <a:pt x="70" y="1212"/>
                    <a:pt x="66" y="1200"/>
                    <a:pt x="66" y="1200"/>
                  </a:cubicBezTo>
                  <a:cubicBezTo>
                    <a:pt x="58" y="1135"/>
                    <a:pt x="56" y="1149"/>
                    <a:pt x="66" y="1068"/>
                  </a:cubicBezTo>
                  <a:cubicBezTo>
                    <a:pt x="70" y="1036"/>
                    <a:pt x="101" y="1010"/>
                    <a:pt x="108" y="978"/>
                  </a:cubicBezTo>
                  <a:cubicBezTo>
                    <a:pt x="117" y="939"/>
                    <a:pt x="115" y="917"/>
                    <a:pt x="150" y="894"/>
                  </a:cubicBezTo>
                  <a:cubicBezTo>
                    <a:pt x="154" y="888"/>
                    <a:pt x="157" y="881"/>
                    <a:pt x="162" y="876"/>
                  </a:cubicBezTo>
                  <a:cubicBezTo>
                    <a:pt x="167" y="871"/>
                    <a:pt x="175" y="870"/>
                    <a:pt x="180" y="864"/>
                  </a:cubicBezTo>
                  <a:cubicBezTo>
                    <a:pt x="191" y="850"/>
                    <a:pt x="195" y="825"/>
                    <a:pt x="204" y="810"/>
                  </a:cubicBezTo>
                  <a:cubicBezTo>
                    <a:pt x="216" y="788"/>
                    <a:pt x="232" y="759"/>
                    <a:pt x="246" y="738"/>
                  </a:cubicBezTo>
                  <a:cubicBezTo>
                    <a:pt x="251" y="698"/>
                    <a:pt x="248" y="665"/>
                    <a:pt x="282" y="642"/>
                  </a:cubicBezTo>
                  <a:cubicBezTo>
                    <a:pt x="286" y="636"/>
                    <a:pt x="289" y="629"/>
                    <a:pt x="294" y="624"/>
                  </a:cubicBezTo>
                  <a:cubicBezTo>
                    <a:pt x="299" y="619"/>
                    <a:pt x="308" y="618"/>
                    <a:pt x="312" y="612"/>
                  </a:cubicBezTo>
                  <a:cubicBezTo>
                    <a:pt x="326" y="589"/>
                    <a:pt x="333" y="549"/>
                    <a:pt x="342" y="522"/>
                  </a:cubicBezTo>
                  <a:cubicBezTo>
                    <a:pt x="344" y="515"/>
                    <a:pt x="351" y="511"/>
                    <a:pt x="354" y="504"/>
                  </a:cubicBezTo>
                  <a:cubicBezTo>
                    <a:pt x="359" y="492"/>
                    <a:pt x="359" y="479"/>
                    <a:pt x="366" y="468"/>
                  </a:cubicBezTo>
                  <a:cubicBezTo>
                    <a:pt x="374" y="456"/>
                    <a:pt x="390" y="432"/>
                    <a:pt x="390" y="432"/>
                  </a:cubicBezTo>
                  <a:cubicBezTo>
                    <a:pt x="384" y="395"/>
                    <a:pt x="391" y="381"/>
                    <a:pt x="354" y="372"/>
                  </a:cubicBezTo>
                  <a:cubicBezTo>
                    <a:pt x="322" y="325"/>
                    <a:pt x="327" y="268"/>
                    <a:pt x="276" y="234"/>
                  </a:cubicBezTo>
                  <a:cubicBezTo>
                    <a:pt x="272" y="228"/>
                    <a:pt x="269" y="221"/>
                    <a:pt x="264" y="216"/>
                  </a:cubicBezTo>
                  <a:cubicBezTo>
                    <a:pt x="253" y="207"/>
                    <a:pt x="228" y="192"/>
                    <a:pt x="228" y="192"/>
                  </a:cubicBezTo>
                  <a:cubicBezTo>
                    <a:pt x="194" y="141"/>
                    <a:pt x="197" y="162"/>
                    <a:pt x="210" y="84"/>
                  </a:cubicBezTo>
                  <a:cubicBezTo>
                    <a:pt x="212" y="72"/>
                    <a:pt x="218" y="60"/>
                    <a:pt x="222" y="48"/>
                  </a:cubicBezTo>
                  <a:cubicBezTo>
                    <a:pt x="224" y="42"/>
                    <a:pt x="228" y="30"/>
                    <a:pt x="228" y="30"/>
                  </a:cubicBezTo>
                  <a:cubicBezTo>
                    <a:pt x="208" y="25"/>
                    <a:pt x="186" y="27"/>
                    <a:pt x="168" y="18"/>
                  </a:cubicBezTo>
                  <a:cubicBezTo>
                    <a:pt x="162" y="15"/>
                    <a:pt x="156" y="0"/>
                    <a:pt x="156" y="0"/>
                  </a:cubicBezTo>
                </a:path>
              </a:pathLst>
            </a:custGeom>
            <a:noFill/>
            <a:ln w="50800" cap="sq" cmpd="sng">
              <a:solidFill>
                <a:schemeClr val="bg1">
                  <a:lumMod val="50000"/>
                </a:schemeClr>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92"/>
            <p:cNvSpPr>
              <a:spLocks/>
            </p:cNvSpPr>
            <p:nvPr/>
          </p:nvSpPr>
          <p:spPr bwMode="auto">
            <a:xfrm>
              <a:off x="2760" y="1116"/>
              <a:ext cx="499" cy="594"/>
            </a:xfrm>
            <a:custGeom>
              <a:avLst/>
              <a:gdLst>
                <a:gd name="T0" fmla="*/ 0 w 498"/>
                <a:gd name="T1" fmla="*/ 594 h 594"/>
                <a:gd name="T2" fmla="*/ 36 w 498"/>
                <a:gd name="T3" fmla="*/ 498 h 594"/>
                <a:gd name="T4" fmla="*/ 48 w 498"/>
                <a:gd name="T5" fmla="*/ 462 h 594"/>
                <a:gd name="T6" fmla="*/ 84 w 498"/>
                <a:gd name="T7" fmla="*/ 438 h 594"/>
                <a:gd name="T8" fmla="*/ 162 w 498"/>
                <a:gd name="T9" fmla="*/ 348 h 594"/>
                <a:gd name="T10" fmla="*/ 210 w 498"/>
                <a:gd name="T11" fmla="*/ 270 h 594"/>
                <a:gd name="T12" fmla="*/ 290 w 498"/>
                <a:gd name="T13" fmla="*/ 210 h 594"/>
                <a:gd name="T14" fmla="*/ 374 w 498"/>
                <a:gd name="T15" fmla="*/ 114 h 594"/>
                <a:gd name="T16" fmla="*/ 404 w 498"/>
                <a:gd name="T17" fmla="*/ 78 h 594"/>
                <a:gd name="T18" fmla="*/ 410 w 498"/>
                <a:gd name="T19" fmla="*/ 60 h 594"/>
                <a:gd name="T20" fmla="*/ 428 w 498"/>
                <a:gd name="T21" fmla="*/ 54 h 594"/>
                <a:gd name="T22" fmla="*/ 464 w 498"/>
                <a:gd name="T23" fmla="*/ 24 h 594"/>
                <a:gd name="T24" fmla="*/ 506 w 498"/>
                <a:gd name="T25" fmla="*/ 0 h 5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8" h="594">
                  <a:moveTo>
                    <a:pt x="0" y="594"/>
                  </a:moveTo>
                  <a:cubicBezTo>
                    <a:pt x="20" y="564"/>
                    <a:pt x="26" y="531"/>
                    <a:pt x="36" y="498"/>
                  </a:cubicBezTo>
                  <a:cubicBezTo>
                    <a:pt x="40" y="486"/>
                    <a:pt x="37" y="469"/>
                    <a:pt x="48" y="462"/>
                  </a:cubicBezTo>
                  <a:cubicBezTo>
                    <a:pt x="60" y="454"/>
                    <a:pt x="84" y="438"/>
                    <a:pt x="84" y="438"/>
                  </a:cubicBezTo>
                  <a:cubicBezTo>
                    <a:pt x="106" y="405"/>
                    <a:pt x="138" y="379"/>
                    <a:pt x="162" y="348"/>
                  </a:cubicBezTo>
                  <a:cubicBezTo>
                    <a:pt x="181" y="324"/>
                    <a:pt x="191" y="293"/>
                    <a:pt x="210" y="270"/>
                  </a:cubicBezTo>
                  <a:cubicBezTo>
                    <a:pt x="231" y="245"/>
                    <a:pt x="262" y="236"/>
                    <a:pt x="282" y="210"/>
                  </a:cubicBezTo>
                  <a:cubicBezTo>
                    <a:pt x="306" y="179"/>
                    <a:pt x="327" y="127"/>
                    <a:pt x="366" y="114"/>
                  </a:cubicBezTo>
                  <a:cubicBezTo>
                    <a:pt x="375" y="101"/>
                    <a:pt x="387" y="91"/>
                    <a:pt x="396" y="78"/>
                  </a:cubicBezTo>
                  <a:cubicBezTo>
                    <a:pt x="400" y="73"/>
                    <a:pt x="398" y="64"/>
                    <a:pt x="402" y="60"/>
                  </a:cubicBezTo>
                  <a:cubicBezTo>
                    <a:pt x="406" y="56"/>
                    <a:pt x="414" y="57"/>
                    <a:pt x="420" y="54"/>
                  </a:cubicBezTo>
                  <a:cubicBezTo>
                    <a:pt x="442" y="43"/>
                    <a:pt x="436" y="41"/>
                    <a:pt x="456" y="24"/>
                  </a:cubicBezTo>
                  <a:cubicBezTo>
                    <a:pt x="470" y="13"/>
                    <a:pt x="486" y="12"/>
                    <a:pt x="498" y="0"/>
                  </a:cubicBezTo>
                </a:path>
              </a:pathLst>
            </a:custGeom>
            <a:noFill/>
            <a:ln w="50800" cap="sq" cmpd="sng">
              <a:solidFill>
                <a:schemeClr val="bg1">
                  <a:lumMod val="50000"/>
                </a:schemeClr>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Text Box 93"/>
            <p:cNvSpPr txBox="1">
              <a:spLocks noChangeArrowheads="1"/>
            </p:cNvSpPr>
            <p:nvPr/>
          </p:nvSpPr>
          <p:spPr bwMode="auto">
            <a:xfrm>
              <a:off x="587" y="2043"/>
              <a:ext cx="2173" cy="4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River SIUT</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Lower Mississippi &amp; Illinois Rivers</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9-10 CBC boats</a:t>
              </a:r>
            </a:p>
          </p:txBody>
        </p:sp>
      </p:grpSp>
      <p:sp>
        <p:nvSpPr>
          <p:cNvPr id="118" name="Text Box 101"/>
          <p:cNvSpPr txBox="1">
            <a:spLocks noChangeArrowheads="1"/>
          </p:cNvSpPr>
          <p:nvPr/>
        </p:nvSpPr>
        <p:spPr bwMode="auto">
          <a:xfrm>
            <a:off x="8115300" y="1448603"/>
            <a:ext cx="2402421" cy="461665"/>
          </a:xfrm>
          <a:prstGeom prst="rect">
            <a:avLst/>
          </a:prstGeom>
          <a:solidFill>
            <a:schemeClr val="bg1"/>
          </a:solidFill>
          <a:ln w="9525">
            <a:solidFill>
              <a:schemeClr val="tx1"/>
            </a:solidFill>
            <a:miter lim="800000"/>
            <a:headEnd/>
            <a:tailEnd/>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Illinois River &amp; Chicago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15 IMT boats</a:t>
            </a:r>
          </a:p>
        </p:txBody>
      </p:sp>
      <p:sp>
        <p:nvSpPr>
          <p:cNvPr id="119" name="Text Box 89"/>
          <p:cNvSpPr txBox="1">
            <a:spLocks noChangeArrowheads="1"/>
          </p:cNvSpPr>
          <p:nvPr/>
        </p:nvSpPr>
        <p:spPr bwMode="auto">
          <a:xfrm>
            <a:off x="5605466" y="3495675"/>
            <a:ext cx="2006599" cy="461665"/>
          </a:xfrm>
          <a:prstGeom prst="rect">
            <a:avLst/>
          </a:prstGeom>
          <a:solidFill>
            <a:schemeClr val="bg1"/>
          </a:solidFill>
          <a:ln>
            <a:solidFill>
              <a:schemeClr val="tx1"/>
            </a:solidFill>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Dry Cargo System</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ookman Old Style" pitchFamily="18" charset="0"/>
                <a:ea typeface="+mn-ea"/>
                <a:cs typeface="+mn-cs"/>
              </a:rPr>
              <a:t>4 boats</a:t>
            </a:r>
          </a:p>
        </p:txBody>
      </p:sp>
      <p:sp>
        <p:nvSpPr>
          <p:cNvPr id="125" name="Freeform 124"/>
          <p:cNvSpPr/>
          <p:nvPr/>
        </p:nvSpPr>
        <p:spPr>
          <a:xfrm>
            <a:off x="7844028" y="4645152"/>
            <a:ext cx="268662" cy="219456"/>
          </a:xfrm>
          <a:custGeom>
            <a:avLst/>
            <a:gdLst>
              <a:gd name="connsiteX0" fmla="*/ 0 w 268662"/>
              <a:gd name="connsiteY0" fmla="*/ 0 h 219456"/>
              <a:gd name="connsiteX1" fmla="*/ 24384 w 268662"/>
              <a:gd name="connsiteY1" fmla="*/ 60960 h 219456"/>
              <a:gd name="connsiteX2" fmla="*/ 207264 w 268662"/>
              <a:gd name="connsiteY2" fmla="*/ 97536 h 219456"/>
              <a:gd name="connsiteX3" fmla="*/ 268224 w 268662"/>
              <a:gd name="connsiteY3" fmla="*/ 207264 h 219456"/>
              <a:gd name="connsiteX4" fmla="*/ 268224 w 268662"/>
              <a:gd name="connsiteY4" fmla="*/ 219456 h 21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62" h="219456">
                <a:moveTo>
                  <a:pt x="0" y="0"/>
                </a:moveTo>
                <a:cubicBezTo>
                  <a:pt x="8128" y="20320"/>
                  <a:pt x="11663" y="43151"/>
                  <a:pt x="24384" y="60960"/>
                </a:cubicBezTo>
                <a:cubicBezTo>
                  <a:pt x="58628" y="108902"/>
                  <a:pt x="190133" y="96108"/>
                  <a:pt x="207264" y="97536"/>
                </a:cubicBezTo>
                <a:cubicBezTo>
                  <a:pt x="243587" y="152020"/>
                  <a:pt x="255348" y="155762"/>
                  <a:pt x="268224" y="207264"/>
                </a:cubicBezTo>
                <a:cubicBezTo>
                  <a:pt x="269210" y="211207"/>
                  <a:pt x="268224" y="215392"/>
                  <a:pt x="268224" y="219456"/>
                </a:cubicBez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Text Box 93"/>
          <p:cNvSpPr txBox="1">
            <a:spLocks noChangeArrowheads="1"/>
          </p:cNvSpPr>
          <p:nvPr/>
        </p:nvSpPr>
        <p:spPr bwMode="auto">
          <a:xfrm>
            <a:off x="4747769" y="821401"/>
            <a:ext cx="35199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0" algn="r">
              <a:defRPr/>
            </a:pPr>
            <a:r>
              <a:rPr kumimoji="0" lang="en-US" sz="1200" b="1" i="0" u="none" strike="noStrike" kern="1200" cap="none" spc="0" normalizeH="0" baseline="0" noProof="0" dirty="0">
                <a:ln>
                  <a:noFill/>
                </a:ln>
                <a:solidFill>
                  <a:srgbClr val="0070C0"/>
                </a:solidFill>
                <a:effectLst/>
                <a:uLnTx/>
                <a:uFillTx/>
                <a:latin typeface="Bookman Old Style" pitchFamily="18" charset="0"/>
                <a:ea typeface="+mn-ea"/>
                <a:cs typeface="+mn-cs"/>
              </a:rPr>
              <a:t>IMT </a:t>
            </a:r>
            <a:r>
              <a:rPr lang="en-US" sz="1200" b="1" dirty="0">
                <a:solidFill>
                  <a:srgbClr val="0070C0"/>
                </a:solidFill>
                <a:latin typeface="Bookman Old Style" pitchFamily="18" charset="0"/>
              </a:rPr>
              <a:t>Shipyard</a:t>
            </a:r>
            <a:endParaRPr kumimoji="0" lang="en-US" sz="1200" b="1" i="0" u="none" strike="noStrike" kern="1200" cap="none" spc="0" normalizeH="0" baseline="0" noProof="0" dirty="0">
              <a:ln>
                <a:noFill/>
              </a:ln>
              <a:solidFill>
                <a:srgbClr val="0070C0"/>
              </a:solidFill>
              <a:effectLst/>
              <a:uLnTx/>
              <a:uFillTx/>
              <a:latin typeface="Bookman Old Style" pitchFamily="18" charset="0"/>
              <a:ea typeface="+mn-ea"/>
              <a:cs typeface="+mn-cs"/>
            </a:endParaRPr>
          </a:p>
          <a:p>
            <a:pPr lvl="0" algn="r">
              <a:defRPr/>
            </a:pPr>
            <a:r>
              <a:rPr kumimoji="0" lang="en-US" sz="1200" b="1" i="0" u="none" strike="noStrike" kern="1200" cap="none" spc="0" normalizeH="0" baseline="0" noProof="0" dirty="0">
                <a:ln>
                  <a:noFill/>
                </a:ln>
                <a:solidFill>
                  <a:srgbClr val="0070C0"/>
                </a:solidFill>
                <a:effectLst/>
                <a:uLnTx/>
                <a:uFillTx/>
                <a:latin typeface="Bookman Old Style" pitchFamily="18" charset="0"/>
                <a:ea typeface="+mn-ea"/>
                <a:cs typeface="+mn-cs"/>
              </a:rPr>
              <a:t>IMT </a:t>
            </a:r>
            <a:r>
              <a:rPr lang="en-US" sz="1200" b="1" dirty="0">
                <a:solidFill>
                  <a:srgbClr val="0070C0"/>
                </a:solidFill>
                <a:latin typeface="Bookman Old Style" pitchFamily="18" charset="0"/>
              </a:rPr>
              <a:t>Joliet Offices</a:t>
            </a:r>
            <a:endParaRPr kumimoji="0" lang="en-US" sz="1200" b="1" i="0" u="none" strike="noStrike" kern="1200" cap="none" spc="0" normalizeH="0" baseline="0" noProof="0" dirty="0">
              <a:ln>
                <a:noFill/>
              </a:ln>
              <a:solidFill>
                <a:srgbClr val="0070C0"/>
              </a:solidFill>
              <a:effectLst/>
              <a:uLnTx/>
              <a:uFillTx/>
              <a:latin typeface="Bookman Old Style" pitchFamily="18" charset="0"/>
              <a:ea typeface="+mn-ea"/>
              <a:cs typeface="+mn-cs"/>
            </a:endParaRPr>
          </a:p>
        </p:txBody>
      </p:sp>
      <p:sp>
        <p:nvSpPr>
          <p:cNvPr id="103" name="Rectangle 99"/>
          <p:cNvSpPr>
            <a:spLocks noChangeArrowheads="1"/>
          </p:cNvSpPr>
          <p:nvPr/>
        </p:nvSpPr>
        <p:spPr bwMode="auto">
          <a:xfrm>
            <a:off x="4125078" y="4345809"/>
            <a:ext cx="32277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Bookman Old Style" pitchFamily="18" charset="0"/>
                <a:ea typeface="+mn-ea"/>
                <a:cs typeface="+mn-cs"/>
              </a:rPr>
              <a:t>CBC Field Operations Office – Sulphur </a:t>
            </a:r>
          </a:p>
        </p:txBody>
      </p:sp>
      <p:sp>
        <p:nvSpPr>
          <p:cNvPr id="104" name="5-Point Star 103"/>
          <p:cNvSpPr/>
          <p:nvPr/>
        </p:nvSpPr>
        <p:spPr>
          <a:xfrm>
            <a:off x="8367496" y="983054"/>
            <a:ext cx="133350" cy="11192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5-Point Star 104"/>
          <p:cNvSpPr/>
          <p:nvPr/>
        </p:nvSpPr>
        <p:spPr>
          <a:xfrm>
            <a:off x="8244681" y="1132677"/>
            <a:ext cx="133350" cy="11192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5-Point Star 119"/>
          <p:cNvSpPr/>
          <p:nvPr/>
        </p:nvSpPr>
        <p:spPr>
          <a:xfrm>
            <a:off x="8459789" y="1151732"/>
            <a:ext cx="133350" cy="11192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Text Box 93"/>
          <p:cNvSpPr txBox="1">
            <a:spLocks noChangeArrowheads="1"/>
          </p:cNvSpPr>
          <p:nvPr/>
        </p:nvSpPr>
        <p:spPr bwMode="auto">
          <a:xfrm>
            <a:off x="8572500" y="1066800"/>
            <a:ext cx="27562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Bookman Old Style" pitchFamily="18" charset="0"/>
                <a:ea typeface="+mn-ea"/>
                <a:cs typeface="+mn-cs"/>
              </a:rPr>
              <a:t>CTC &amp; CA&amp;ES - Channahon</a:t>
            </a:r>
          </a:p>
        </p:txBody>
      </p:sp>
      <p:sp>
        <p:nvSpPr>
          <p:cNvPr id="126" name="5-Point Star 125"/>
          <p:cNvSpPr/>
          <p:nvPr/>
        </p:nvSpPr>
        <p:spPr>
          <a:xfrm>
            <a:off x="7997536" y="4627418"/>
            <a:ext cx="127689" cy="117767"/>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5-Point Star 126"/>
          <p:cNvSpPr/>
          <p:nvPr/>
        </p:nvSpPr>
        <p:spPr>
          <a:xfrm>
            <a:off x="8074143" y="4759975"/>
            <a:ext cx="133350" cy="11192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5-Point Star 127"/>
          <p:cNvSpPr/>
          <p:nvPr/>
        </p:nvSpPr>
        <p:spPr>
          <a:xfrm>
            <a:off x="7165758" y="4609511"/>
            <a:ext cx="136963" cy="101207"/>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TextBox 128"/>
          <p:cNvSpPr txBox="1"/>
          <p:nvPr/>
        </p:nvSpPr>
        <p:spPr>
          <a:xfrm>
            <a:off x="8147840" y="4495800"/>
            <a:ext cx="39298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Bookman Old Style" pitchFamily="18" charset="0"/>
                <a:ea typeface="+mn-ea"/>
                <a:cs typeface="+mn-cs"/>
              </a:rPr>
              <a:t>CBC Headquarters – New Orleans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Bookman Old Style" pitchFamily="18" charset="0"/>
                <a:ea typeface="+mn-ea"/>
                <a:cs typeface="+mn-cs"/>
              </a:rPr>
              <a:t>CBC Operations Office – Belle Chasse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22B21193-3788-4725-A71A-1AD7C3720740}"/>
              </a:ext>
            </a:extLst>
          </p:cNvPr>
          <p:cNvSpPr txBox="1"/>
          <p:nvPr/>
        </p:nvSpPr>
        <p:spPr>
          <a:xfrm>
            <a:off x="594162" y="4739954"/>
            <a:ext cx="2791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Cond" panose="020B0606030402020204" pitchFamily="34" charset="0"/>
              </a:rPr>
              <a:t>CBC Shore Tankerman</a:t>
            </a:r>
            <a:endParaRPr lang="en-US" dirty="0">
              <a:solidFill>
                <a:prstClr val="black"/>
              </a:solidFill>
              <a:latin typeface="Franklin Gothic Medium Cond" panose="020B06060304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Cond" panose="020B0606030402020204" pitchFamily="34" charset="0"/>
              </a:rPr>
              <a:t>Office/Facilities</a:t>
            </a:r>
          </a:p>
        </p:txBody>
      </p:sp>
      <p:sp>
        <p:nvSpPr>
          <p:cNvPr id="123" name="5-Point Star 126">
            <a:extLst>
              <a:ext uri="{FF2B5EF4-FFF2-40B4-BE49-F238E27FC236}">
                <a16:creationId xmlns:a16="http://schemas.microsoft.com/office/drawing/2014/main" id="{15DF3461-193F-4741-AE46-C6E95840BE32}"/>
              </a:ext>
            </a:extLst>
          </p:cNvPr>
          <p:cNvSpPr/>
          <p:nvPr/>
        </p:nvSpPr>
        <p:spPr>
          <a:xfrm>
            <a:off x="472756" y="5135927"/>
            <a:ext cx="133350" cy="111921"/>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C1A1C43B-2DB4-4121-B346-54C199124D63}"/>
              </a:ext>
            </a:extLst>
          </p:cNvPr>
          <p:cNvSpPr/>
          <p:nvPr/>
        </p:nvSpPr>
        <p:spPr>
          <a:xfrm>
            <a:off x="6694488" y="4754880"/>
            <a:ext cx="139992" cy="1457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a:extLst>
              <a:ext uri="{FF2B5EF4-FFF2-40B4-BE49-F238E27FC236}">
                <a16:creationId xmlns:a16="http://schemas.microsoft.com/office/drawing/2014/main" id="{93ECDDBD-1D2B-4C2D-A9BD-02BABA96A0FD}"/>
              </a:ext>
            </a:extLst>
          </p:cNvPr>
          <p:cNvSpPr/>
          <p:nvPr/>
        </p:nvSpPr>
        <p:spPr>
          <a:xfrm>
            <a:off x="481992" y="4851750"/>
            <a:ext cx="139992" cy="1457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Oval 129">
            <a:extLst>
              <a:ext uri="{FF2B5EF4-FFF2-40B4-BE49-F238E27FC236}">
                <a16:creationId xmlns:a16="http://schemas.microsoft.com/office/drawing/2014/main" id="{E6B5358C-EDEF-480A-8787-0806FCD3E456}"/>
              </a:ext>
            </a:extLst>
          </p:cNvPr>
          <p:cNvSpPr/>
          <p:nvPr/>
        </p:nvSpPr>
        <p:spPr>
          <a:xfrm>
            <a:off x="7003428" y="4604818"/>
            <a:ext cx="139992" cy="1457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Oval 130">
            <a:extLst>
              <a:ext uri="{FF2B5EF4-FFF2-40B4-BE49-F238E27FC236}">
                <a16:creationId xmlns:a16="http://schemas.microsoft.com/office/drawing/2014/main" id="{3DE1B57D-B720-4481-981B-35373A1A4FAC}"/>
              </a:ext>
            </a:extLst>
          </p:cNvPr>
          <p:cNvSpPr/>
          <p:nvPr/>
        </p:nvSpPr>
        <p:spPr>
          <a:xfrm>
            <a:off x="7760121" y="4538810"/>
            <a:ext cx="139992" cy="1457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Oval 131">
            <a:extLst>
              <a:ext uri="{FF2B5EF4-FFF2-40B4-BE49-F238E27FC236}">
                <a16:creationId xmlns:a16="http://schemas.microsoft.com/office/drawing/2014/main" id="{AB7B2516-12BA-4FA7-841C-26D557A87B9F}"/>
              </a:ext>
            </a:extLst>
          </p:cNvPr>
          <p:cNvSpPr/>
          <p:nvPr/>
        </p:nvSpPr>
        <p:spPr>
          <a:xfrm>
            <a:off x="7912521" y="4691210"/>
            <a:ext cx="139992" cy="1457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Oval 132">
            <a:extLst>
              <a:ext uri="{FF2B5EF4-FFF2-40B4-BE49-F238E27FC236}">
                <a16:creationId xmlns:a16="http://schemas.microsoft.com/office/drawing/2014/main" id="{E3C2D6A0-5585-49E3-BC4C-057B237ABCB7}"/>
              </a:ext>
            </a:extLst>
          </p:cNvPr>
          <p:cNvSpPr/>
          <p:nvPr/>
        </p:nvSpPr>
        <p:spPr>
          <a:xfrm>
            <a:off x="8758888" y="2273377"/>
            <a:ext cx="139992" cy="1457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Oval 133">
            <a:extLst>
              <a:ext uri="{FF2B5EF4-FFF2-40B4-BE49-F238E27FC236}">
                <a16:creationId xmlns:a16="http://schemas.microsoft.com/office/drawing/2014/main" id="{C0D52CD4-A6F7-40B4-ABAB-73A8BB88E2C1}"/>
              </a:ext>
            </a:extLst>
          </p:cNvPr>
          <p:cNvSpPr/>
          <p:nvPr/>
        </p:nvSpPr>
        <p:spPr>
          <a:xfrm>
            <a:off x="7898028" y="1941443"/>
            <a:ext cx="139992" cy="1457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Oval 134">
            <a:extLst>
              <a:ext uri="{FF2B5EF4-FFF2-40B4-BE49-F238E27FC236}">
                <a16:creationId xmlns:a16="http://schemas.microsoft.com/office/drawing/2014/main" id="{3E8AB490-9952-4004-BE5D-69FA90FCCFB6}"/>
              </a:ext>
            </a:extLst>
          </p:cNvPr>
          <p:cNvSpPr/>
          <p:nvPr/>
        </p:nvSpPr>
        <p:spPr>
          <a:xfrm>
            <a:off x="10676326" y="1355914"/>
            <a:ext cx="139992" cy="1457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Oval 135">
            <a:extLst>
              <a:ext uri="{FF2B5EF4-FFF2-40B4-BE49-F238E27FC236}">
                <a16:creationId xmlns:a16="http://schemas.microsoft.com/office/drawing/2014/main" id="{2DCE5630-F765-494E-9327-DBFDEBF5ED6B}"/>
              </a:ext>
            </a:extLst>
          </p:cNvPr>
          <p:cNvSpPr/>
          <p:nvPr/>
        </p:nvSpPr>
        <p:spPr>
          <a:xfrm>
            <a:off x="8469342" y="1014734"/>
            <a:ext cx="139992" cy="1457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TextBox 136">
            <a:extLst>
              <a:ext uri="{FF2B5EF4-FFF2-40B4-BE49-F238E27FC236}">
                <a16:creationId xmlns:a16="http://schemas.microsoft.com/office/drawing/2014/main" id="{F6B69F83-8A0A-405C-AA1A-5F7FFD914ACA}"/>
              </a:ext>
            </a:extLst>
          </p:cNvPr>
          <p:cNvSpPr txBox="1"/>
          <p:nvPr/>
        </p:nvSpPr>
        <p:spPr>
          <a:xfrm>
            <a:off x="67766" y="6457938"/>
            <a:ext cx="20574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Franklin Gothic Medium Cond" panose="020B0606030402020204" pitchFamily="34" charset="0"/>
              </a:rPr>
              <a:t>November 2019</a:t>
            </a:r>
          </a:p>
        </p:txBody>
      </p:sp>
      <p:graphicFrame>
        <p:nvGraphicFramePr>
          <p:cNvPr id="3" name="Table 2">
            <a:extLst>
              <a:ext uri="{FF2B5EF4-FFF2-40B4-BE49-F238E27FC236}">
                <a16:creationId xmlns:a16="http://schemas.microsoft.com/office/drawing/2014/main" id="{B2D17FE5-19FB-46CB-A8CE-A4EEFB098F9F}"/>
              </a:ext>
            </a:extLst>
          </p:cNvPr>
          <p:cNvGraphicFramePr>
            <a:graphicFrameLocks noGrp="1"/>
          </p:cNvGraphicFramePr>
          <p:nvPr/>
        </p:nvGraphicFramePr>
        <p:xfrm>
          <a:off x="6723969" y="5026023"/>
          <a:ext cx="3564995" cy="594360"/>
        </p:xfrm>
        <a:graphic>
          <a:graphicData uri="http://schemas.openxmlformats.org/drawingml/2006/table">
            <a:tbl>
              <a:tblPr firstRow="1" bandRow="1">
                <a:tableStyleId>{5C22544A-7EE6-4342-B048-85BDC9FD1C3A}</a:tableStyleId>
              </a:tblPr>
              <a:tblGrid>
                <a:gridCol w="1193008">
                  <a:extLst>
                    <a:ext uri="{9D8B030D-6E8A-4147-A177-3AD203B41FA5}">
                      <a16:colId xmlns:a16="http://schemas.microsoft.com/office/drawing/2014/main" val="3620371404"/>
                    </a:ext>
                  </a:extLst>
                </a:gridCol>
                <a:gridCol w="1276614">
                  <a:extLst>
                    <a:ext uri="{9D8B030D-6E8A-4147-A177-3AD203B41FA5}">
                      <a16:colId xmlns:a16="http://schemas.microsoft.com/office/drawing/2014/main" val="1160033323"/>
                    </a:ext>
                  </a:extLst>
                </a:gridCol>
                <a:gridCol w="1095373">
                  <a:extLst>
                    <a:ext uri="{9D8B030D-6E8A-4147-A177-3AD203B41FA5}">
                      <a16:colId xmlns:a16="http://schemas.microsoft.com/office/drawing/2014/main" val="679566305"/>
                    </a:ext>
                  </a:extLst>
                </a:gridCol>
              </a:tblGrid>
              <a:tr h="275604">
                <a:tc>
                  <a: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Bookman Old Style" pitchFamily="18" charset="0"/>
                          <a:ea typeface="+mn-ea"/>
                          <a:cs typeface="+mn-cs"/>
                        </a:rPr>
                        <a:t>Pelican Fleet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Bookman Old Style" pitchFamily="18" charset="0"/>
                          <a:ea typeface="+mn-ea"/>
                          <a:cs typeface="+mn-cs"/>
                        </a:rPr>
                        <a:t>4 boats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Bookman Old Style" pitchFamily="18" charset="0"/>
                          <a:ea typeface="+mn-ea"/>
                          <a:cs typeface="+mn-cs"/>
                        </a:rPr>
                        <a:t>West Canal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Bookman Old Style" pitchFamily="18" charset="0"/>
                          <a:ea typeface="+mn-ea"/>
                          <a:cs typeface="+mn-cs"/>
                        </a:rPr>
                        <a:t>Gulf Unit Tows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Bookman Old Style" pitchFamily="18" charset="0"/>
                          <a:ea typeface="+mn-ea"/>
                          <a:cs typeface="+mn-cs"/>
                        </a:rPr>
                        <a:t>11 CBC boats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Bookman Old Style" pitchFamily="18" charset="0"/>
                          <a:ea typeface="+mn-ea"/>
                          <a:cs typeface="+mn-cs"/>
                        </a:rPr>
                        <a:t>Canal SIUT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Bookman Old Style" pitchFamily="18" charset="0"/>
                          <a:ea typeface="+mn-ea"/>
                          <a:cs typeface="+mn-cs"/>
                        </a:rPr>
                        <a:t>8-9 boats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1334571"/>
                  </a:ext>
                </a:extLst>
              </a:tr>
            </a:tbl>
          </a:graphicData>
        </a:graphic>
      </p:graphicFrame>
    </p:spTree>
    <p:extLst>
      <p:ext uri="{BB962C8B-B14F-4D97-AF65-F5344CB8AC3E}">
        <p14:creationId xmlns:p14="http://schemas.microsoft.com/office/powerpoint/2010/main" val="32377421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fade">
                                      <p:cBhvr>
                                        <p:cTn id="13" dur="500"/>
                                        <p:tgtEl>
                                          <p:spTgt spid="119"/>
                                        </p:tgtEl>
                                      </p:cBhvr>
                                    </p:animEffect>
                                  </p:childTnLst>
                                </p:cTn>
                              </p:par>
                              <p:par>
                                <p:cTn id="14" presetID="10" presetClass="entr" presetSubtype="0" fill="hold"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500"/>
                                        <p:tgtEl>
                                          <p:spTgt spid="1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8" grpId="0" animBg="1"/>
      <p:bldP spid="119" grpId="0" animBg="1"/>
      <p:bldP spid="1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E0FAC9-0372-4E07-802D-83A01A734B90}"/>
              </a:ext>
            </a:extLst>
          </p:cNvPr>
          <p:cNvSpPr>
            <a:spLocks noGrp="1"/>
          </p:cNvSpPr>
          <p:nvPr>
            <p:ph type="title"/>
          </p:nvPr>
        </p:nvSpPr>
        <p:spPr/>
        <p:txBody>
          <a:bodyPr/>
          <a:lstStyle/>
          <a:p>
            <a:r>
              <a:rPr lang="en-US" dirty="0">
                <a:latin typeface="Franklin Gothic Medium" panose="020B0603020102020204" pitchFamily="34" charset="0"/>
              </a:rPr>
              <a:t>U.S. Inland Waterway System</a:t>
            </a:r>
          </a:p>
        </p:txBody>
      </p:sp>
      <p:sp>
        <p:nvSpPr>
          <p:cNvPr id="6" name="Content Placeholder 5">
            <a:extLst>
              <a:ext uri="{FF2B5EF4-FFF2-40B4-BE49-F238E27FC236}">
                <a16:creationId xmlns:a16="http://schemas.microsoft.com/office/drawing/2014/main" id="{829577B4-BA90-4B64-9048-9A9D324CD202}"/>
              </a:ext>
            </a:extLst>
          </p:cNvPr>
          <p:cNvSpPr>
            <a:spLocks noGrp="1"/>
          </p:cNvSpPr>
          <p:nvPr>
            <p:ph idx="1"/>
          </p:nvPr>
        </p:nvSpPr>
        <p:spPr>
          <a:xfrm>
            <a:off x="914400" y="1487010"/>
            <a:ext cx="10363200" cy="4141433"/>
          </a:xfrm>
        </p:spPr>
        <p:txBody>
          <a:bodyPr>
            <a:normAutofit/>
          </a:bodyPr>
          <a:lstStyle/>
          <a:p>
            <a:r>
              <a:rPr lang="en-US" dirty="0">
                <a:latin typeface="Franklin Gothic Medium Cond" panose="020B0606030402020204" pitchFamily="34" charset="0"/>
              </a:rPr>
              <a:t>Vital part of the U.S. transportation infrastructure.</a:t>
            </a:r>
          </a:p>
          <a:p>
            <a:r>
              <a:rPr lang="en-US" dirty="0">
                <a:latin typeface="Franklin Gothic Medium Cond" panose="020B0606030402020204" pitchFamily="34" charset="0"/>
              </a:rPr>
              <a:t>Barge transportation:</a:t>
            </a:r>
          </a:p>
          <a:p>
            <a:pPr lvl="1"/>
            <a:r>
              <a:rPr lang="en-US" dirty="0">
                <a:latin typeface="Franklin Gothic Medium Cond" panose="020B0606030402020204" pitchFamily="34" charset="0"/>
              </a:rPr>
              <a:t>Has significant capacity to move tonnage;</a:t>
            </a:r>
          </a:p>
          <a:p>
            <a:pPr lvl="1"/>
            <a:r>
              <a:rPr lang="en-US" dirty="0">
                <a:latin typeface="Franklin Gothic Medium Cond" panose="020B0606030402020204" pitchFamily="34" charset="0"/>
              </a:rPr>
              <a:t>Provides water-served customers safe, reliable, cost-effective, flexible service;</a:t>
            </a:r>
          </a:p>
          <a:p>
            <a:pPr lvl="1"/>
            <a:r>
              <a:rPr lang="en-US" dirty="0">
                <a:latin typeface="Franklin Gothic Medium Cond" panose="020B0606030402020204" pitchFamily="34" charset="0"/>
              </a:rPr>
              <a:t>Adds resiliency and environmental sustainability to shipper supply chains.</a:t>
            </a:r>
            <a:endParaRPr lang="en-US" dirty="0"/>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4115148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8543-A298-49CC-8FDC-C91152CE53F0}"/>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lnSpc>
                <a:spcPct val="90000"/>
              </a:lnSpc>
            </a:pPr>
            <a:r>
              <a:rPr lang="en-US" sz="6000" kern="1200" dirty="0">
                <a:solidFill>
                  <a:schemeClr val="tx1"/>
                </a:solidFill>
                <a:latin typeface="Franklin Gothic Medium" panose="020B0603020102020204" pitchFamily="34" charset="0"/>
              </a:rPr>
              <a:t>We’ve come a long way!</a:t>
            </a:r>
          </a:p>
        </p:txBody>
      </p:sp>
      <p:pic>
        <p:nvPicPr>
          <p:cNvPr id="6" name="Content Placeholder 7" descr="A boat is docked next to a body of water&#10;&#10;Description generated with very high confidence">
            <a:extLst>
              <a:ext uri="{FF2B5EF4-FFF2-40B4-BE49-F238E27FC236}">
                <a16:creationId xmlns:a16="http://schemas.microsoft.com/office/drawing/2014/main" id="{82AA08A5-A461-46DF-896C-57A281459C34}"/>
              </a:ext>
            </a:extLst>
          </p:cNvPr>
          <p:cNvPicPr>
            <a:picLocks noGrp="1" noChangeAspect="1"/>
          </p:cNvPicPr>
          <p:nvPr>
            <p:ph sz="quarter" idx="3"/>
          </p:nvPr>
        </p:nvPicPr>
        <p:blipFill rotWithShape="1">
          <a:blip r:embed="rId3"/>
          <a:srcRect l="16712" r="2653" b="-1"/>
          <a:stretch/>
        </p:blipFill>
        <p:spPr>
          <a:xfrm>
            <a:off x="20" y="10"/>
            <a:ext cx="6095974" cy="4252522"/>
          </a:xfrm>
          <a:prstGeom prst="rect">
            <a:avLst/>
          </a:prstGeom>
        </p:spPr>
      </p:pic>
      <p:pic>
        <p:nvPicPr>
          <p:cNvPr id="8" name="Content Placeholder 7" descr="A large body of water&#10;&#10;Description generated with very high confidence">
            <a:extLst>
              <a:ext uri="{FF2B5EF4-FFF2-40B4-BE49-F238E27FC236}">
                <a16:creationId xmlns:a16="http://schemas.microsoft.com/office/drawing/2014/main" id="{CD51A8DA-45F1-44B2-997C-4E0D76849C08}"/>
              </a:ext>
            </a:extLst>
          </p:cNvPr>
          <p:cNvPicPr>
            <a:picLocks noGrp="1" noChangeAspect="1"/>
          </p:cNvPicPr>
          <p:nvPr>
            <p:ph sz="quarter" idx="2"/>
          </p:nvPr>
        </p:nvPicPr>
        <p:blipFill rotWithShape="1">
          <a:blip r:embed="rId4" cstate="print">
            <a:extLst>
              <a:ext uri="{28A0092B-C50C-407E-A947-70E740481C1C}">
                <a14:useLocalDpi xmlns:a14="http://schemas.microsoft.com/office/drawing/2010/main" val="0"/>
              </a:ext>
            </a:extLst>
          </a:blip>
          <a:srcRect t="7249" b="14795"/>
          <a:stretch/>
        </p:blipFill>
        <p:spPr>
          <a:xfrm>
            <a:off x="6095999" y="-681"/>
            <a:ext cx="6096001" cy="4253215"/>
          </a:xfrm>
          <a:prstGeom prst="rect">
            <a:avLst/>
          </a:prstGeom>
        </p:spPr>
      </p:pic>
    </p:spTree>
    <p:extLst>
      <p:ext uri="{BB962C8B-B14F-4D97-AF65-F5344CB8AC3E}">
        <p14:creationId xmlns:p14="http://schemas.microsoft.com/office/powerpoint/2010/main" val="296404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0C236-B632-44A3-BA46-21B8EDA7017B}"/>
              </a:ext>
            </a:extLst>
          </p:cNvPr>
          <p:cNvSpPr>
            <a:spLocks noGrp="1"/>
          </p:cNvSpPr>
          <p:nvPr>
            <p:ph type="title"/>
          </p:nvPr>
        </p:nvSpPr>
        <p:spPr/>
        <p:txBody>
          <a:bodyPr/>
          <a:lstStyle/>
          <a:p>
            <a:r>
              <a:rPr lang="en-US" dirty="0">
                <a:latin typeface="Franklin Gothic Medium" panose="020B0603020102020204" pitchFamily="34" charset="0"/>
              </a:rPr>
              <a:t>Barge AND Rail</a:t>
            </a:r>
          </a:p>
        </p:txBody>
      </p:sp>
      <p:sp>
        <p:nvSpPr>
          <p:cNvPr id="3" name="Content Placeholder 2">
            <a:extLst>
              <a:ext uri="{FF2B5EF4-FFF2-40B4-BE49-F238E27FC236}">
                <a16:creationId xmlns:a16="http://schemas.microsoft.com/office/drawing/2014/main" id="{8D542E0B-1D85-4C3E-BA60-6EA4E8413717}"/>
              </a:ext>
            </a:extLst>
          </p:cNvPr>
          <p:cNvSpPr>
            <a:spLocks noGrp="1"/>
          </p:cNvSpPr>
          <p:nvPr>
            <p:ph idx="1"/>
          </p:nvPr>
        </p:nvSpPr>
        <p:spPr>
          <a:xfrm>
            <a:off x="914400" y="1510301"/>
            <a:ext cx="10363200" cy="4715838"/>
          </a:xfrm>
        </p:spPr>
        <p:txBody>
          <a:bodyPr>
            <a:normAutofit fontScale="92500" lnSpcReduction="20000"/>
          </a:bodyPr>
          <a:lstStyle/>
          <a:p>
            <a:r>
              <a:rPr lang="en-US" dirty="0">
                <a:latin typeface="Franklin Gothic Medium Cond" panose="020B0606030402020204" pitchFamily="34" charset="0"/>
              </a:rPr>
              <a:t>Major agricultural shipper:</a:t>
            </a:r>
          </a:p>
          <a:p>
            <a:pPr lvl="1"/>
            <a:r>
              <a:rPr lang="en-US" dirty="0">
                <a:latin typeface="Franklin Gothic Medium Cond" panose="020B0606030402020204" pitchFamily="34" charset="0"/>
              </a:rPr>
              <a:t>We need both rail and barge transportation to handle our projected volumes.</a:t>
            </a:r>
          </a:p>
          <a:p>
            <a:pPr lvl="2"/>
            <a:r>
              <a:rPr lang="en-US" dirty="0">
                <a:latin typeface="Franklin Gothic Medium Cond" panose="020B0606030402020204" pitchFamily="34" charset="0"/>
              </a:rPr>
              <a:t>We can maximize our thru-put managing rail and barge together (e.g. unloading rail cars between barge </a:t>
            </a:r>
            <a:r>
              <a:rPr lang="en-US" dirty="0" err="1">
                <a:latin typeface="Franklin Gothic Medium Cond" panose="020B0606030402020204" pitchFamily="34" charset="0"/>
              </a:rPr>
              <a:t>unloadings</a:t>
            </a:r>
            <a:r>
              <a:rPr lang="en-US" dirty="0">
                <a:latin typeface="Franklin Gothic Medium Cond" panose="020B0606030402020204" pitchFamily="34" charset="0"/>
              </a:rPr>
              <a:t>);</a:t>
            </a:r>
          </a:p>
          <a:p>
            <a:pPr lvl="1"/>
            <a:r>
              <a:rPr lang="en-US" dirty="0">
                <a:latin typeface="Franklin Gothic Medium Cond" panose="020B0606030402020204" pitchFamily="34" charset="0"/>
              </a:rPr>
              <a:t>Perhaps rail and barge can work together to “increase the pie.”</a:t>
            </a:r>
          </a:p>
          <a:p>
            <a:pPr lvl="2"/>
            <a:r>
              <a:rPr lang="en-US" dirty="0">
                <a:latin typeface="Franklin Gothic Medium Cond" panose="020B0606030402020204" pitchFamily="34" charset="0"/>
              </a:rPr>
              <a:t>Both are safer and greener than trucking.</a:t>
            </a:r>
          </a:p>
          <a:p>
            <a:pPr marL="914400" lvl="2" indent="0">
              <a:buNone/>
            </a:pPr>
            <a:endParaRPr lang="en-US" dirty="0">
              <a:latin typeface="Franklin Gothic Medium Cond" panose="020B0606030402020204" pitchFamily="34" charset="0"/>
            </a:endParaRPr>
          </a:p>
          <a:p>
            <a:r>
              <a:rPr lang="en-US" dirty="0">
                <a:latin typeface="Franklin Gothic Medium Cond" panose="020B0606030402020204" pitchFamily="34" charset="0"/>
              </a:rPr>
              <a:t>Major liquid cargo shipper:</a:t>
            </a:r>
          </a:p>
          <a:p>
            <a:pPr lvl="1"/>
            <a:r>
              <a:rPr lang="en-US" dirty="0">
                <a:latin typeface="Franklin Gothic Medium Cond" panose="020B0606030402020204" pitchFamily="34" charset="0"/>
              </a:rPr>
              <a:t>Barging might be complementary to precision scheduled railroading.</a:t>
            </a:r>
          </a:p>
          <a:p>
            <a:pPr lvl="2"/>
            <a:r>
              <a:rPr lang="en-US" dirty="0">
                <a:latin typeface="Franklin Gothic Medium Cond" panose="020B0606030402020204" pitchFamily="34" charset="0"/>
              </a:rPr>
              <a:t>Reconsider interplay between rail and barge to identify the most efficient model to increase utilization of existing fleets.</a:t>
            </a:r>
          </a:p>
          <a:p>
            <a:pPr lvl="2"/>
            <a:r>
              <a:rPr lang="en-US" dirty="0">
                <a:latin typeface="Franklin Gothic Medium Cond" panose="020B0606030402020204" pitchFamily="34" charset="0"/>
              </a:rPr>
              <a:t>Crude by rail as a proof point?</a:t>
            </a:r>
          </a:p>
          <a:p>
            <a:pPr lvl="2"/>
            <a:endParaRPr lang="en-US" dirty="0"/>
          </a:p>
          <a:p>
            <a:endParaRPr lang="en-US" dirty="0"/>
          </a:p>
        </p:txBody>
      </p:sp>
    </p:spTree>
    <p:extLst>
      <p:ext uri="{BB962C8B-B14F-4D97-AF65-F5344CB8AC3E}">
        <p14:creationId xmlns:p14="http://schemas.microsoft.com/office/powerpoint/2010/main" val="26212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E64C-8C31-4B35-89F5-8A72B4E94227}"/>
              </a:ext>
            </a:extLst>
          </p:cNvPr>
          <p:cNvSpPr>
            <a:spLocks noGrp="1"/>
          </p:cNvSpPr>
          <p:nvPr>
            <p:ph type="title"/>
          </p:nvPr>
        </p:nvSpPr>
        <p:spPr/>
        <p:txBody>
          <a:bodyPr/>
          <a:lstStyle/>
          <a:p>
            <a:r>
              <a:rPr lang="en-US" dirty="0">
                <a:latin typeface="Franklin Gothic Medium" panose="020B0603020102020204" pitchFamily="34" charset="0"/>
              </a:rPr>
              <a:t>Illinois River Closure</a:t>
            </a:r>
          </a:p>
        </p:txBody>
      </p:sp>
      <p:sp>
        <p:nvSpPr>
          <p:cNvPr id="3" name="Content Placeholder 2">
            <a:extLst>
              <a:ext uri="{FF2B5EF4-FFF2-40B4-BE49-F238E27FC236}">
                <a16:creationId xmlns:a16="http://schemas.microsoft.com/office/drawing/2014/main" id="{4434C843-AE9F-44CF-91FA-5CA1EDDEA22F}"/>
              </a:ext>
            </a:extLst>
          </p:cNvPr>
          <p:cNvSpPr>
            <a:spLocks noGrp="1"/>
          </p:cNvSpPr>
          <p:nvPr>
            <p:ph idx="1"/>
          </p:nvPr>
        </p:nvSpPr>
        <p:spPr>
          <a:xfrm>
            <a:off x="914400" y="1500027"/>
            <a:ext cx="10363200" cy="4595973"/>
          </a:xfrm>
        </p:spPr>
        <p:txBody>
          <a:bodyPr>
            <a:normAutofit/>
          </a:bodyPr>
          <a:lstStyle/>
          <a:p>
            <a:r>
              <a:rPr lang="en-US" dirty="0">
                <a:latin typeface="Franklin Gothic Medium Cond" panose="020B0606030402020204" pitchFamily="34" charset="0"/>
              </a:rPr>
              <a:t>The ILR Locks were constructed in the 1930s and are in desperate need of repair and rehabilitation.</a:t>
            </a:r>
          </a:p>
          <a:p>
            <a:r>
              <a:rPr lang="en-US" dirty="0">
                <a:latin typeface="Franklin Gothic Medium Cond" panose="020B0606030402020204" pitchFamily="34" charset="0"/>
              </a:rPr>
              <a:t>Effective advocacy has resulted in increased funding for O&amp;M and modernization. </a:t>
            </a:r>
          </a:p>
          <a:p>
            <a:r>
              <a:rPr lang="en-US" dirty="0">
                <a:latin typeface="Franklin Gothic Medium Cond" panose="020B0606030402020204" pitchFamily="34" charset="0"/>
              </a:rPr>
              <a:t>The original plan was to close the locks in sequence over 4 consecutive years.</a:t>
            </a:r>
          </a:p>
          <a:p>
            <a:r>
              <a:rPr lang="en-US" dirty="0">
                <a:latin typeface="Franklin Gothic Medium Cond" panose="020B0606030402020204" pitchFamily="34" charset="0"/>
              </a:rPr>
              <a:t>Industry prevailed on USACE to do all rehabilitation work in 2020 and then again in 2023.</a:t>
            </a:r>
          </a:p>
          <a:p>
            <a:pPr marL="0" indent="0">
              <a:buNone/>
            </a:pPr>
            <a:endParaRPr lang="en-US" dirty="0"/>
          </a:p>
        </p:txBody>
      </p:sp>
    </p:spTree>
    <p:extLst>
      <p:ext uri="{BB962C8B-B14F-4D97-AF65-F5344CB8AC3E}">
        <p14:creationId xmlns:p14="http://schemas.microsoft.com/office/powerpoint/2010/main" val="1543673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A815-F7A9-46DA-8256-AD46A3B586D5}"/>
              </a:ext>
            </a:extLst>
          </p:cNvPr>
          <p:cNvSpPr>
            <a:spLocks noGrp="1"/>
          </p:cNvSpPr>
          <p:nvPr>
            <p:ph type="title"/>
          </p:nvPr>
        </p:nvSpPr>
        <p:spPr>
          <a:xfrm>
            <a:off x="5242561" y="152404"/>
            <a:ext cx="6225540" cy="1763024"/>
          </a:xfrm>
        </p:spPr>
        <p:txBody>
          <a:bodyPr anchor="b">
            <a:normAutofit/>
          </a:bodyPr>
          <a:lstStyle/>
          <a:p>
            <a:pPr>
              <a:lnSpc>
                <a:spcPct val="90000"/>
              </a:lnSpc>
            </a:pPr>
            <a:r>
              <a:rPr lang="en-US" sz="3600" dirty="0">
                <a:latin typeface="Franklin Gothic Medium" panose="020B0603020102020204" pitchFamily="34" charset="0"/>
                <a:cs typeface="Arial" panose="020B0604020202020204" pitchFamily="34" charset="0"/>
              </a:rPr>
              <a:t>Illinois River 2020 Lock Closure Overview</a:t>
            </a:r>
          </a:p>
        </p:txBody>
      </p:sp>
      <p:sp>
        <p:nvSpPr>
          <p:cNvPr id="3" name="Content Placeholder 2">
            <a:extLst>
              <a:ext uri="{FF2B5EF4-FFF2-40B4-BE49-F238E27FC236}">
                <a16:creationId xmlns:a16="http://schemas.microsoft.com/office/drawing/2014/main" id="{4E4BAAB8-A563-4FB2-B541-326AE49C514C}"/>
              </a:ext>
            </a:extLst>
          </p:cNvPr>
          <p:cNvSpPr>
            <a:spLocks noGrp="1"/>
          </p:cNvSpPr>
          <p:nvPr>
            <p:ph idx="1"/>
          </p:nvPr>
        </p:nvSpPr>
        <p:spPr>
          <a:xfrm>
            <a:off x="5242560" y="2083987"/>
            <a:ext cx="6309360" cy="4390789"/>
          </a:xfrm>
        </p:spPr>
        <p:txBody>
          <a:bodyPr>
            <a:noAutofit/>
          </a:bodyPr>
          <a:lstStyle/>
          <a:p>
            <a:pPr marL="0" indent="0">
              <a:lnSpc>
                <a:spcPct val="90000"/>
              </a:lnSpc>
              <a:buNone/>
            </a:pPr>
            <a:r>
              <a:rPr lang="en-US" sz="1800" dirty="0">
                <a:latin typeface="Franklin Gothic Medium Cond" panose="020B0606030402020204" pitchFamily="34" charset="0"/>
                <a:cs typeface="Arial" panose="020B0604020202020204" pitchFamily="34" charset="0"/>
              </a:rPr>
              <a:t>The Illinois River is 327 miles long, from Grafton, IL to Lake Michigan near Chicago with 8 water controlling Locks and Dams. The four </a:t>
            </a:r>
            <a:r>
              <a:rPr lang="en-US" sz="1800" dirty="0">
                <a:solidFill>
                  <a:srgbClr val="FF0000"/>
                </a:solidFill>
                <a:latin typeface="Franklin Gothic Medium Cond" panose="020B0606030402020204" pitchFamily="34" charset="0"/>
                <a:cs typeface="Arial" panose="020B0604020202020204" pitchFamily="34" charset="0"/>
              </a:rPr>
              <a:t>highlighted</a:t>
            </a:r>
            <a:r>
              <a:rPr lang="en-US" sz="1800" dirty="0">
                <a:latin typeface="Franklin Gothic Medium Cond" panose="020B0606030402020204" pitchFamily="34" charset="0"/>
                <a:cs typeface="Arial" panose="020B0604020202020204" pitchFamily="34" charset="0"/>
              </a:rPr>
              <a:t> locks are scheduled to be completely closed to all navigation starting July 1st, 2020 for </a:t>
            </a:r>
            <a:r>
              <a:rPr lang="en-US" sz="1800" b="1" dirty="0">
                <a:latin typeface="Franklin Gothic Medium Cond" panose="020B0606030402020204" pitchFamily="34" charset="0"/>
                <a:cs typeface="Arial" panose="020B0604020202020204" pitchFamily="34" charset="0"/>
              </a:rPr>
              <a:t>120 days.</a:t>
            </a:r>
          </a:p>
          <a:p>
            <a:pPr>
              <a:lnSpc>
                <a:spcPct val="90000"/>
              </a:lnSpc>
            </a:pPr>
            <a:endParaRPr lang="en-US" sz="1800" dirty="0">
              <a:latin typeface="Franklin Gothic Medium Cond" panose="020B0606030402020204" pitchFamily="34" charset="0"/>
              <a:cs typeface="Arial" panose="020B0604020202020204" pitchFamily="34" charset="0"/>
            </a:endParaRPr>
          </a:p>
          <a:p>
            <a:pPr marL="228600" lvl="8" indent="-50800">
              <a:lnSpc>
                <a:spcPct val="90000"/>
              </a:lnSpc>
              <a:buNone/>
              <a:tabLst>
                <a:tab pos="114300" algn="l"/>
              </a:tabLst>
            </a:pPr>
            <a:r>
              <a:rPr lang="en-US" sz="1800" b="1" dirty="0">
                <a:latin typeface="Franklin Gothic Medium Cond" panose="020B0606030402020204" pitchFamily="34" charset="0"/>
                <a:cs typeface="Arial" panose="020B0604020202020204" pitchFamily="34" charset="0"/>
              </a:rPr>
              <a:t>Chicago, Lake Michigan</a:t>
            </a:r>
          </a:p>
          <a:p>
            <a:pPr marL="228600" lvl="8" indent="292100">
              <a:lnSpc>
                <a:spcPct val="90000"/>
              </a:lnSpc>
              <a:tabLst>
                <a:tab pos="114300" algn="l"/>
              </a:tabLst>
            </a:pPr>
            <a:r>
              <a:rPr lang="en-US" sz="1800" dirty="0">
                <a:latin typeface="Franklin Gothic Medium Cond" panose="020B0606030402020204" pitchFamily="34" charset="0"/>
                <a:cs typeface="Arial" panose="020B0604020202020204" pitchFamily="34" charset="0"/>
              </a:rPr>
              <a:t>Thomas J. Obrien L&amp;D (326.0)</a:t>
            </a:r>
          </a:p>
          <a:p>
            <a:pPr marL="228600" lvl="8" indent="292100">
              <a:lnSpc>
                <a:spcPct val="90000"/>
              </a:lnSpc>
              <a:tabLst>
                <a:tab pos="114300" algn="l"/>
              </a:tabLst>
            </a:pPr>
            <a:r>
              <a:rPr lang="en-US" sz="1800" dirty="0">
                <a:latin typeface="Franklin Gothic Medium Cond" panose="020B0606030402020204" pitchFamily="34" charset="0"/>
                <a:cs typeface="Arial" panose="020B0604020202020204" pitchFamily="34" charset="0"/>
              </a:rPr>
              <a:t>Lockport L&amp;D (291)</a:t>
            </a:r>
          </a:p>
          <a:p>
            <a:pPr marL="228600" lvl="8" indent="292100">
              <a:lnSpc>
                <a:spcPct val="90000"/>
              </a:lnSpc>
              <a:tabLst>
                <a:tab pos="114300" algn="l"/>
              </a:tabLst>
            </a:pPr>
            <a:r>
              <a:rPr lang="en-US" sz="1800" dirty="0">
                <a:latin typeface="Franklin Gothic Medium Cond" panose="020B0606030402020204" pitchFamily="34" charset="0"/>
                <a:cs typeface="Arial" panose="020B0604020202020204" pitchFamily="34" charset="0"/>
              </a:rPr>
              <a:t>Brandon Road L&amp;D (286)</a:t>
            </a:r>
          </a:p>
          <a:p>
            <a:pPr marL="228600" lvl="8" indent="292100">
              <a:lnSpc>
                <a:spcPct val="90000"/>
              </a:lnSpc>
              <a:tabLst>
                <a:tab pos="114300" algn="l"/>
              </a:tabLst>
            </a:pPr>
            <a:r>
              <a:rPr lang="en-US" sz="1800" dirty="0">
                <a:latin typeface="Franklin Gothic Medium Cond" panose="020B0606030402020204" pitchFamily="34" charset="0"/>
                <a:cs typeface="Arial" panose="020B0604020202020204" pitchFamily="34" charset="0"/>
              </a:rPr>
              <a:t>Dresden Island L&amp;D (271.5)</a:t>
            </a:r>
          </a:p>
          <a:p>
            <a:pPr marL="228600" lvl="8" indent="292100">
              <a:lnSpc>
                <a:spcPct val="90000"/>
              </a:lnSpc>
              <a:tabLst>
                <a:tab pos="114300" algn="l"/>
              </a:tabLst>
            </a:pPr>
            <a:r>
              <a:rPr lang="en-US" sz="1800" dirty="0">
                <a:solidFill>
                  <a:srgbClr val="FF0000"/>
                </a:solidFill>
                <a:latin typeface="Franklin Gothic Medium Cond" panose="020B0606030402020204" pitchFamily="34" charset="0"/>
                <a:cs typeface="Arial" panose="020B0604020202020204" pitchFamily="34" charset="0"/>
              </a:rPr>
              <a:t>Marseilles L&amp;D (244.6)</a:t>
            </a:r>
          </a:p>
          <a:p>
            <a:pPr marL="228600" lvl="8" indent="292100">
              <a:lnSpc>
                <a:spcPct val="90000"/>
              </a:lnSpc>
              <a:tabLst>
                <a:tab pos="114300" algn="l"/>
              </a:tabLst>
            </a:pPr>
            <a:r>
              <a:rPr lang="en-US" sz="1800" dirty="0">
                <a:solidFill>
                  <a:srgbClr val="FF0000"/>
                </a:solidFill>
                <a:latin typeface="Franklin Gothic Medium Cond" panose="020B0606030402020204" pitchFamily="34" charset="0"/>
                <a:cs typeface="Arial" panose="020B0604020202020204" pitchFamily="34" charset="0"/>
              </a:rPr>
              <a:t>Starved Rock L&amp;D (231)</a:t>
            </a:r>
          </a:p>
          <a:p>
            <a:pPr marL="228600" lvl="8" indent="292100">
              <a:lnSpc>
                <a:spcPct val="90000"/>
              </a:lnSpc>
              <a:tabLst>
                <a:tab pos="114300" algn="l"/>
              </a:tabLst>
            </a:pPr>
            <a:r>
              <a:rPr lang="en-US" sz="1800" dirty="0">
                <a:solidFill>
                  <a:srgbClr val="FF0000"/>
                </a:solidFill>
                <a:latin typeface="Franklin Gothic Medium Cond" panose="020B0606030402020204" pitchFamily="34" charset="0"/>
                <a:cs typeface="Arial" panose="020B0604020202020204" pitchFamily="34" charset="0"/>
              </a:rPr>
              <a:t>Peoria L&amp;D (157.7)</a:t>
            </a:r>
          </a:p>
          <a:p>
            <a:pPr marL="228600" lvl="8" indent="292100">
              <a:lnSpc>
                <a:spcPct val="90000"/>
              </a:lnSpc>
              <a:tabLst>
                <a:tab pos="114300" algn="l"/>
              </a:tabLst>
            </a:pPr>
            <a:r>
              <a:rPr lang="en-US" sz="1800" dirty="0">
                <a:solidFill>
                  <a:srgbClr val="FF0000"/>
                </a:solidFill>
                <a:latin typeface="Franklin Gothic Medium Cond" panose="020B0606030402020204" pitchFamily="34" charset="0"/>
                <a:cs typeface="Arial" panose="020B0604020202020204" pitchFamily="34" charset="0"/>
              </a:rPr>
              <a:t>Lagrange L&amp;D (80.2) </a:t>
            </a:r>
            <a:endParaRPr lang="en-US" sz="1800" i="1" dirty="0">
              <a:solidFill>
                <a:srgbClr val="FF0000"/>
              </a:solidFill>
              <a:latin typeface="Franklin Gothic Medium Cond" panose="020B0606030402020204" pitchFamily="34" charset="0"/>
              <a:cs typeface="Arial" panose="020B0604020202020204" pitchFamily="34" charset="0"/>
            </a:endParaRPr>
          </a:p>
          <a:p>
            <a:pPr marL="228600" lvl="8" indent="0">
              <a:lnSpc>
                <a:spcPct val="90000"/>
              </a:lnSpc>
              <a:buNone/>
              <a:tabLst>
                <a:tab pos="114300" algn="l"/>
              </a:tabLst>
            </a:pPr>
            <a:r>
              <a:rPr lang="en-US" sz="1800" b="1" dirty="0">
                <a:latin typeface="Franklin Gothic Medium Cond" panose="020B0606030402020204" pitchFamily="34" charset="0"/>
                <a:cs typeface="Arial" panose="020B0604020202020204" pitchFamily="34" charset="0"/>
              </a:rPr>
              <a:t>Grafton, IL</a:t>
            </a:r>
          </a:p>
        </p:txBody>
      </p:sp>
      <p:pic>
        <p:nvPicPr>
          <p:cNvPr id="4" name="Picture 3">
            <a:extLst>
              <a:ext uri="{FF2B5EF4-FFF2-40B4-BE49-F238E27FC236}">
                <a16:creationId xmlns:a16="http://schemas.microsoft.com/office/drawing/2014/main" id="{AA4388AE-4E30-4FDF-82DA-5E0EADB17A32}"/>
              </a:ext>
            </a:extLst>
          </p:cNvPr>
          <p:cNvPicPr>
            <a:picLocks noChangeAspect="1"/>
          </p:cNvPicPr>
          <p:nvPr/>
        </p:nvPicPr>
        <p:blipFill rotWithShape="1">
          <a:blip r:embed="rId2"/>
          <a:srcRect l="1519" r="1943"/>
          <a:stretch/>
        </p:blipFill>
        <p:spPr>
          <a:xfrm>
            <a:off x="55185" y="38100"/>
            <a:ext cx="4910245" cy="6781799"/>
          </a:xfrm>
          <a:prstGeom prst="rect">
            <a:avLst/>
          </a:prstGeom>
          <a:noFill/>
          <a:effectLst/>
        </p:spPr>
      </p:pic>
    </p:spTree>
    <p:extLst>
      <p:ext uri="{BB962C8B-B14F-4D97-AF65-F5344CB8AC3E}">
        <p14:creationId xmlns:p14="http://schemas.microsoft.com/office/powerpoint/2010/main" val="3451134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CE60-338A-4435-816A-CF58329BE357}"/>
              </a:ext>
            </a:extLst>
          </p:cNvPr>
          <p:cNvSpPr>
            <a:spLocks noGrp="1"/>
          </p:cNvSpPr>
          <p:nvPr>
            <p:ph type="title"/>
          </p:nvPr>
        </p:nvSpPr>
        <p:spPr/>
        <p:txBody>
          <a:bodyPr/>
          <a:lstStyle/>
          <a:p>
            <a:r>
              <a:rPr lang="en-US" dirty="0">
                <a:latin typeface="Franklin Gothic Medium" panose="020B0603020102020204" pitchFamily="34" charset="0"/>
              </a:rPr>
              <a:t>CBC’s 1</a:t>
            </a:r>
            <a:r>
              <a:rPr lang="en-US" spc="100" dirty="0">
                <a:latin typeface="Franklin Gothic Medium" panose="020B0603020102020204" pitchFamily="34" charset="0"/>
              </a:rPr>
              <a:t>20-120-120</a:t>
            </a:r>
            <a:r>
              <a:rPr lang="en-US" dirty="0">
                <a:latin typeface="Franklin Gothic Medium" panose="020B0603020102020204" pitchFamily="34" charset="0"/>
              </a:rPr>
              <a:t> Plan: Planning</a:t>
            </a:r>
          </a:p>
        </p:txBody>
      </p:sp>
      <p:sp>
        <p:nvSpPr>
          <p:cNvPr id="3" name="Content Placeholder 2">
            <a:extLst>
              <a:ext uri="{FF2B5EF4-FFF2-40B4-BE49-F238E27FC236}">
                <a16:creationId xmlns:a16="http://schemas.microsoft.com/office/drawing/2014/main" id="{8C3E007F-1B46-454C-92DB-6C6B46CEE8DB}"/>
              </a:ext>
            </a:extLst>
          </p:cNvPr>
          <p:cNvSpPr>
            <a:spLocks noGrp="1"/>
          </p:cNvSpPr>
          <p:nvPr>
            <p:ph idx="1"/>
          </p:nvPr>
        </p:nvSpPr>
        <p:spPr>
          <a:xfrm>
            <a:off x="914400" y="1500027"/>
            <a:ext cx="10363200" cy="4767209"/>
          </a:xfrm>
        </p:spPr>
        <p:txBody>
          <a:bodyPr>
            <a:normAutofit/>
          </a:bodyPr>
          <a:lstStyle/>
          <a:p>
            <a:r>
              <a:rPr lang="en-US" dirty="0">
                <a:latin typeface="Franklin Gothic Medium Cond" panose="020B0606030402020204" pitchFamily="34" charset="0"/>
              </a:rPr>
              <a:t>CBC had both significant exposure as well as unique resources to utilize to meet the challenge of bringing customers’ solutions during the ILR closure.</a:t>
            </a:r>
          </a:p>
          <a:p>
            <a:pPr lvl="1"/>
            <a:r>
              <a:rPr lang="en-US" dirty="0">
                <a:latin typeface="Franklin Gothic Medium Cond" panose="020B0606030402020204" pitchFamily="34" charset="0"/>
              </a:rPr>
              <a:t>Started planning 4Q 2018.</a:t>
            </a:r>
          </a:p>
          <a:p>
            <a:pPr lvl="1"/>
            <a:r>
              <a:rPr lang="en-US" dirty="0">
                <a:latin typeface="Franklin Gothic Medium Cond" panose="020B0606030402020204" pitchFamily="34" charset="0"/>
              </a:rPr>
              <a:t>Determined that we would focus execution plan on what needs to happen 120 days prior to closing, 120 days during the closing and 120 days after reopening.</a:t>
            </a:r>
          </a:p>
          <a:p>
            <a:pPr lvl="1"/>
            <a:r>
              <a:rPr lang="en-US" dirty="0">
                <a:latin typeface="Franklin Gothic Medium Cond" panose="020B0606030402020204" pitchFamily="34" charset="0"/>
              </a:rPr>
              <a:t>Engaged customers in earnest Summer 2019 – a full year before the closure.</a:t>
            </a:r>
          </a:p>
          <a:p>
            <a:pPr marL="457200" lvl="1" indent="0">
              <a:buNone/>
            </a:pPr>
            <a:endParaRPr lang="en-US" dirty="0"/>
          </a:p>
        </p:txBody>
      </p:sp>
    </p:spTree>
    <p:extLst>
      <p:ext uri="{BB962C8B-B14F-4D97-AF65-F5344CB8AC3E}">
        <p14:creationId xmlns:p14="http://schemas.microsoft.com/office/powerpoint/2010/main" val="1499574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DE0B-481D-4184-8B95-7B04CE7A5C74}"/>
              </a:ext>
            </a:extLst>
          </p:cNvPr>
          <p:cNvSpPr>
            <a:spLocks noGrp="1"/>
          </p:cNvSpPr>
          <p:nvPr>
            <p:ph type="title"/>
          </p:nvPr>
        </p:nvSpPr>
        <p:spPr/>
        <p:txBody>
          <a:bodyPr/>
          <a:lstStyle/>
          <a:p>
            <a:r>
              <a:rPr lang="en-US" dirty="0">
                <a:latin typeface="Franklin Gothic Medium" panose="020B0603020102020204" pitchFamily="34" charset="0"/>
              </a:rPr>
              <a:t>CBC’s </a:t>
            </a:r>
            <a:r>
              <a:rPr lang="en-US" spc="100" dirty="0">
                <a:latin typeface="Franklin Gothic Medium" panose="020B0603020102020204" pitchFamily="34" charset="0"/>
              </a:rPr>
              <a:t>120-120-120</a:t>
            </a:r>
            <a:r>
              <a:rPr lang="en-US" dirty="0">
                <a:latin typeface="Franklin Gothic Medium" panose="020B0603020102020204" pitchFamily="34" charset="0"/>
              </a:rPr>
              <a:t> Plan: Execution </a:t>
            </a:r>
          </a:p>
        </p:txBody>
      </p:sp>
      <p:sp>
        <p:nvSpPr>
          <p:cNvPr id="3" name="Content Placeholder 2">
            <a:extLst>
              <a:ext uri="{FF2B5EF4-FFF2-40B4-BE49-F238E27FC236}">
                <a16:creationId xmlns:a16="http://schemas.microsoft.com/office/drawing/2014/main" id="{C6507D27-51EB-4D64-9872-E382511C4BC3}"/>
              </a:ext>
            </a:extLst>
          </p:cNvPr>
          <p:cNvSpPr>
            <a:spLocks noGrp="1"/>
          </p:cNvSpPr>
          <p:nvPr>
            <p:ph idx="1"/>
          </p:nvPr>
        </p:nvSpPr>
        <p:spPr>
          <a:xfrm>
            <a:off x="800470" y="1503320"/>
            <a:ext cx="10591060" cy="4284922"/>
          </a:xfrm>
        </p:spPr>
        <p:txBody>
          <a:bodyPr>
            <a:normAutofit fontScale="85000" lnSpcReduction="20000"/>
          </a:bodyPr>
          <a:lstStyle/>
          <a:p>
            <a:r>
              <a:rPr lang="en-US" sz="3000" dirty="0">
                <a:latin typeface="Franklin Gothic Medium Cond" panose="020B0606030402020204" pitchFamily="34" charset="0"/>
              </a:rPr>
              <a:t>We ultimately placed 80 CBC tank barges and 60 CBC open hoppers above the locks.</a:t>
            </a:r>
          </a:p>
          <a:p>
            <a:r>
              <a:rPr lang="en-US" sz="3000" dirty="0">
                <a:latin typeface="Franklin Gothic Medium Cond" panose="020B0606030402020204" pitchFamily="34" charset="0"/>
              </a:rPr>
              <a:t>IMT has handled local shifts, readiness and shipyard requirements for CBC and other barge companies during the closure.</a:t>
            </a:r>
          </a:p>
          <a:p>
            <a:r>
              <a:rPr lang="en-US" sz="3000" dirty="0">
                <a:latin typeface="Franklin Gothic Medium Cond" panose="020B0606030402020204" pitchFamily="34" charset="0"/>
              </a:rPr>
              <a:t>In addition:</a:t>
            </a:r>
          </a:p>
          <a:p>
            <a:pPr lvl="1"/>
            <a:r>
              <a:rPr lang="en-US" sz="2600" dirty="0">
                <a:latin typeface="Franklin Gothic Medium Cond" panose="020B0606030402020204" pitchFamily="34" charset="0"/>
              </a:rPr>
              <a:t>We have used this downtime to </a:t>
            </a:r>
            <a:r>
              <a:rPr lang="en-US" sz="2600" u="sng" dirty="0">
                <a:latin typeface="Franklin Gothic Medium Cond" panose="020B0606030402020204" pitchFamily="34" charset="0"/>
              </a:rPr>
              <a:t>accelerate maintenance </a:t>
            </a:r>
            <a:r>
              <a:rPr lang="en-US" sz="2600" dirty="0">
                <a:latin typeface="Franklin Gothic Medium Cond" panose="020B0606030402020204" pitchFamily="34" charset="0"/>
              </a:rPr>
              <a:t>on vessels.</a:t>
            </a:r>
          </a:p>
          <a:p>
            <a:pPr lvl="1"/>
            <a:r>
              <a:rPr lang="en-US" sz="2600" dirty="0">
                <a:latin typeface="Franklin Gothic Medium Cond" panose="020B0606030402020204" pitchFamily="34" charset="0"/>
              </a:rPr>
              <a:t>We have committed to </a:t>
            </a:r>
            <a:r>
              <a:rPr lang="en-US" sz="2600" u="sng" dirty="0">
                <a:latin typeface="Franklin Gothic Medium Cond" panose="020B0606030402020204" pitchFamily="34" charset="0"/>
              </a:rPr>
              <a:t>not</a:t>
            </a:r>
            <a:r>
              <a:rPr lang="en-US" sz="2600" dirty="0">
                <a:latin typeface="Franklin Gothic Medium Cond" panose="020B0606030402020204" pitchFamily="34" charset="0"/>
              </a:rPr>
              <a:t> have mariner layoffs or furloughs during this time. </a:t>
            </a:r>
          </a:p>
          <a:p>
            <a:pPr lvl="1"/>
            <a:r>
              <a:rPr lang="en-US" sz="2600" dirty="0">
                <a:latin typeface="Franklin Gothic Medium Cond" panose="020B0606030402020204" pitchFamily="34" charset="0"/>
              </a:rPr>
              <a:t>Thus far the work has been done safely and </a:t>
            </a:r>
            <a:r>
              <a:rPr lang="en-US" sz="2600" u="sng" dirty="0">
                <a:latin typeface="Franklin Gothic Medium Cond" panose="020B0606030402020204" pitchFamily="34" charset="0"/>
              </a:rPr>
              <a:t>without incident.</a:t>
            </a:r>
          </a:p>
          <a:p>
            <a:r>
              <a:rPr lang="en-US" sz="3000" b="1" spc="80" dirty="0">
                <a:latin typeface="Franklin Gothic Medium Cond" panose="020B0606030402020204" pitchFamily="34" charset="0"/>
              </a:rPr>
              <a:t>It appears that the Corps is essentially on track with the lock rehabilitation work and the river will reopen on time.</a:t>
            </a:r>
          </a:p>
          <a:p>
            <a:pPr lvl="1"/>
            <a:r>
              <a:rPr lang="en-US" sz="2600" b="1" spc="80" dirty="0">
                <a:latin typeface="Franklin Gothic Medium Cond" panose="020B0606030402020204" pitchFamily="34" charset="0"/>
              </a:rPr>
              <a:t>Barges are loading along the Gulf Coast and we are planning our sailing schedules to begin restocking and “winter fill”.</a:t>
            </a:r>
            <a:r>
              <a:rPr lang="en-US" sz="2600" b="1" spc="100" dirty="0">
                <a:latin typeface="Franklin Gothic Medium Cond" panose="020B0606030402020204" pitchFamily="34" charset="0"/>
              </a:rPr>
              <a:t>	</a:t>
            </a:r>
          </a:p>
          <a:p>
            <a:endParaRPr lang="en-US" dirty="0"/>
          </a:p>
        </p:txBody>
      </p:sp>
    </p:spTree>
    <p:extLst>
      <p:ext uri="{BB962C8B-B14F-4D97-AF65-F5344CB8AC3E}">
        <p14:creationId xmlns:p14="http://schemas.microsoft.com/office/powerpoint/2010/main" val="206063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995671-BF9A-4B1B-AB21-E28D8A37EA91}"/>
              </a:ext>
            </a:extLst>
          </p:cNvPr>
          <p:cNvSpPr>
            <a:spLocks noGrp="1"/>
          </p:cNvSpPr>
          <p:nvPr>
            <p:ph type="ctrTitle"/>
          </p:nvPr>
        </p:nvSpPr>
        <p:spPr/>
        <p:txBody>
          <a:bodyPr/>
          <a:lstStyle/>
          <a:p>
            <a:r>
              <a:rPr lang="en-US" sz="4800" dirty="0">
                <a:latin typeface="Franklin Gothic Medium" panose="020B0603020102020204" pitchFamily="34" charset="0"/>
              </a:rPr>
              <a:t>Thank You</a:t>
            </a:r>
          </a:p>
        </p:txBody>
      </p:sp>
    </p:spTree>
    <p:extLst>
      <p:ext uri="{BB962C8B-B14F-4D97-AF65-F5344CB8AC3E}">
        <p14:creationId xmlns:p14="http://schemas.microsoft.com/office/powerpoint/2010/main" val="306496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28600"/>
            <a:ext cx="12192000" cy="1143000"/>
          </a:xfrm>
        </p:spPr>
        <p:txBody>
          <a:bodyPr/>
          <a:lstStyle/>
          <a:p>
            <a:pPr eaLnBrk="1" hangingPunct="1"/>
            <a:r>
              <a:rPr lang="en-US" kern="1200" dirty="0">
                <a:solidFill>
                  <a:srgbClr val="000000"/>
                </a:solidFill>
                <a:latin typeface="Franklin Gothic Medium" panose="020B0603020102020204" pitchFamily="34" charset="0"/>
                <a:ea typeface="+mn-ea"/>
                <a:cs typeface="+mn-cs"/>
              </a:rPr>
              <a:t>“Inland Marine Highway”</a:t>
            </a:r>
          </a:p>
        </p:txBody>
      </p:sp>
      <p:sp>
        <p:nvSpPr>
          <p:cNvPr id="7171" name="Rectangle 7"/>
          <p:cNvSpPr>
            <a:spLocks noChangeArrowheads="1"/>
          </p:cNvSpPr>
          <p:nvPr/>
        </p:nvSpPr>
        <p:spPr bwMode="auto">
          <a:xfrm>
            <a:off x="1525589" y="2868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nvGrpSpPr>
          <p:cNvPr id="7173" name="Group 19"/>
          <p:cNvGrpSpPr>
            <a:grpSpLocks/>
          </p:cNvGrpSpPr>
          <p:nvPr/>
        </p:nvGrpSpPr>
        <p:grpSpPr bwMode="auto">
          <a:xfrm>
            <a:off x="0" y="1371600"/>
            <a:ext cx="5669280" cy="5029200"/>
            <a:chOff x="0" y="1295400"/>
            <a:chExt cx="5181600" cy="4500372"/>
          </a:xfrm>
        </p:grpSpPr>
        <p:pic>
          <p:nvPicPr>
            <p:cNvPr id="7175" name="Picture 16" descr="MAP_revised4.jpg"/>
            <p:cNvPicPr>
              <a:picLocks noChangeAspect="1"/>
            </p:cNvPicPr>
            <p:nvPr/>
          </p:nvPicPr>
          <p:blipFill>
            <a:blip r:embed="rId3">
              <a:extLst>
                <a:ext uri="{28A0092B-C50C-407E-A947-70E740481C1C}">
                  <a14:useLocalDpi xmlns:a14="http://schemas.microsoft.com/office/drawing/2010/main" val="0"/>
                </a:ext>
              </a:extLst>
            </a:blip>
            <a:srcRect l="20634" t="1665"/>
            <a:stretch>
              <a:fillRect/>
            </a:stretch>
          </p:blipFill>
          <p:spPr bwMode="auto">
            <a:xfrm>
              <a:off x="0" y="1295400"/>
              <a:ext cx="5181600" cy="45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6"/>
            <p:cNvSpPr txBox="1">
              <a:spLocks noChangeArrowheads="1"/>
            </p:cNvSpPr>
            <p:nvPr/>
          </p:nvSpPr>
          <p:spPr bwMode="auto">
            <a:xfrm>
              <a:off x="3733028" y="2818253"/>
              <a:ext cx="1142227" cy="25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300" dirty="0">
                  <a:solidFill>
                    <a:srgbClr val="194965"/>
                  </a:solidFill>
                  <a:latin typeface="Tahoma" charset="0"/>
                  <a:ea typeface="ＭＳ Ｐゴシック" pitchFamily="1" charset="-128"/>
                </a:rPr>
                <a:t>Pittsburgh</a:t>
              </a:r>
            </a:p>
          </p:txBody>
        </p:sp>
        <p:sp>
          <p:nvSpPr>
            <p:cNvPr id="7177" name="TextBox 7"/>
            <p:cNvSpPr txBox="1">
              <a:spLocks noChangeArrowheads="1"/>
            </p:cNvSpPr>
            <p:nvPr/>
          </p:nvSpPr>
          <p:spPr bwMode="auto">
            <a:xfrm>
              <a:off x="1903713" y="2100864"/>
              <a:ext cx="933621" cy="4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lnSpc>
                  <a:spcPts val="1500"/>
                </a:lnSpc>
              </a:pPr>
              <a:r>
                <a:rPr lang="en-US" sz="1200" dirty="0">
                  <a:solidFill>
                    <a:srgbClr val="194965"/>
                  </a:solidFill>
                  <a:latin typeface="Tahoma" charset="0"/>
                  <a:ea typeface="ＭＳ Ｐゴシック" pitchFamily="1" charset="-128"/>
                </a:rPr>
                <a:t>Minneapolis</a:t>
              </a:r>
              <a:br>
                <a:rPr lang="en-US" sz="1200" dirty="0">
                  <a:solidFill>
                    <a:srgbClr val="194965"/>
                  </a:solidFill>
                  <a:latin typeface="Tahoma" charset="0"/>
                  <a:ea typeface="ＭＳ Ｐゴシック" pitchFamily="1" charset="-128"/>
                </a:rPr>
              </a:br>
              <a:r>
                <a:rPr lang="en-US" sz="1200" dirty="0">
                  <a:solidFill>
                    <a:srgbClr val="194965"/>
                  </a:solidFill>
                  <a:latin typeface="Tahoma" charset="0"/>
                  <a:ea typeface="ＭＳ Ｐゴシック" pitchFamily="1" charset="-128"/>
                </a:rPr>
                <a:t>St. Paul</a:t>
              </a:r>
            </a:p>
          </p:txBody>
        </p:sp>
        <p:sp>
          <p:nvSpPr>
            <p:cNvPr id="7178" name="TextBox 8"/>
            <p:cNvSpPr txBox="1">
              <a:spLocks noChangeArrowheads="1"/>
            </p:cNvSpPr>
            <p:nvPr/>
          </p:nvSpPr>
          <p:spPr bwMode="auto">
            <a:xfrm>
              <a:off x="2818370" y="2666252"/>
              <a:ext cx="1142228" cy="25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300" dirty="0">
                  <a:solidFill>
                    <a:srgbClr val="194965"/>
                  </a:solidFill>
                  <a:latin typeface="Tahoma" charset="0"/>
                  <a:ea typeface="ＭＳ Ｐゴシック" pitchFamily="1" charset="-128"/>
                </a:rPr>
                <a:t>Chicago</a:t>
              </a:r>
            </a:p>
          </p:txBody>
        </p:sp>
        <p:sp>
          <p:nvSpPr>
            <p:cNvPr id="7179" name="TextBox 9"/>
            <p:cNvSpPr txBox="1">
              <a:spLocks noChangeArrowheads="1"/>
            </p:cNvSpPr>
            <p:nvPr/>
          </p:nvSpPr>
          <p:spPr bwMode="auto">
            <a:xfrm>
              <a:off x="989055" y="4724661"/>
              <a:ext cx="1146604" cy="25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sz="1300" dirty="0">
                  <a:solidFill>
                    <a:srgbClr val="194965"/>
                  </a:solidFill>
                  <a:latin typeface="Tahoma" charset="0"/>
                  <a:ea typeface="ＭＳ Ｐゴシック" pitchFamily="1" charset="-128"/>
                </a:rPr>
                <a:t>Houston</a:t>
              </a:r>
            </a:p>
          </p:txBody>
        </p:sp>
        <p:sp>
          <p:nvSpPr>
            <p:cNvPr id="7180" name="TextBox 10"/>
            <p:cNvSpPr txBox="1">
              <a:spLocks noChangeArrowheads="1"/>
            </p:cNvSpPr>
            <p:nvPr/>
          </p:nvSpPr>
          <p:spPr bwMode="auto">
            <a:xfrm>
              <a:off x="2897145" y="4799951"/>
              <a:ext cx="1142227" cy="25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300" dirty="0">
                  <a:solidFill>
                    <a:srgbClr val="194965"/>
                  </a:solidFill>
                  <a:latin typeface="Tahoma" charset="0"/>
                  <a:ea typeface="ＭＳ Ｐゴシック" pitchFamily="1" charset="-128"/>
                </a:rPr>
                <a:t>Mobile</a:t>
              </a:r>
            </a:p>
          </p:txBody>
        </p:sp>
        <p:sp>
          <p:nvSpPr>
            <p:cNvPr id="7181" name="TextBox 11"/>
            <p:cNvSpPr txBox="1">
              <a:spLocks noChangeArrowheads="1"/>
            </p:cNvSpPr>
            <p:nvPr/>
          </p:nvSpPr>
          <p:spPr bwMode="auto">
            <a:xfrm>
              <a:off x="1522970" y="3637923"/>
              <a:ext cx="533915" cy="2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sz="1200" dirty="0">
                  <a:solidFill>
                    <a:srgbClr val="194965"/>
                  </a:solidFill>
                  <a:latin typeface="Tahoma" charset="0"/>
                  <a:ea typeface="ＭＳ Ｐゴシック" pitchFamily="1" charset="-128"/>
                </a:rPr>
                <a:t>Tulsa</a:t>
              </a:r>
            </a:p>
          </p:txBody>
        </p:sp>
        <p:sp>
          <p:nvSpPr>
            <p:cNvPr id="7182" name="TextBox 12"/>
            <p:cNvSpPr txBox="1">
              <a:spLocks noChangeArrowheads="1"/>
            </p:cNvSpPr>
            <p:nvPr/>
          </p:nvSpPr>
          <p:spPr bwMode="auto">
            <a:xfrm>
              <a:off x="2590800" y="5010196"/>
              <a:ext cx="1142228" cy="25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300" dirty="0">
                  <a:solidFill>
                    <a:srgbClr val="194965"/>
                  </a:solidFill>
                  <a:latin typeface="Tahoma" charset="0"/>
                  <a:ea typeface="ＭＳ Ｐゴシック" pitchFamily="1" charset="-128"/>
                </a:rPr>
                <a:t>New Orleans</a:t>
              </a:r>
            </a:p>
          </p:txBody>
        </p:sp>
        <p:sp>
          <p:nvSpPr>
            <p:cNvPr id="7183" name="TextBox 13"/>
            <p:cNvSpPr txBox="1">
              <a:spLocks noChangeArrowheads="1"/>
            </p:cNvSpPr>
            <p:nvPr/>
          </p:nvSpPr>
          <p:spPr bwMode="auto">
            <a:xfrm>
              <a:off x="2027709" y="3379379"/>
              <a:ext cx="682711" cy="43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300" dirty="0">
                  <a:solidFill>
                    <a:srgbClr val="194965"/>
                  </a:solidFill>
                  <a:latin typeface="Tahoma" charset="0"/>
                  <a:ea typeface="ＭＳ Ｐゴシック" pitchFamily="1" charset="-128"/>
                </a:rPr>
                <a:t>St. Louis</a:t>
              </a:r>
            </a:p>
          </p:txBody>
        </p:sp>
        <p:sp>
          <p:nvSpPr>
            <p:cNvPr id="7184" name="TextBox 14"/>
            <p:cNvSpPr txBox="1">
              <a:spLocks noChangeArrowheads="1"/>
            </p:cNvSpPr>
            <p:nvPr/>
          </p:nvSpPr>
          <p:spPr bwMode="auto">
            <a:xfrm>
              <a:off x="1750541" y="5258796"/>
              <a:ext cx="1146604" cy="25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300" dirty="0">
                  <a:solidFill>
                    <a:srgbClr val="194965"/>
                  </a:solidFill>
                  <a:latin typeface="Tahoma" charset="0"/>
                  <a:ea typeface="ＭＳ Ｐゴシック" pitchFamily="1" charset="-128"/>
                </a:rPr>
                <a:t>Corpus Christi</a:t>
              </a:r>
            </a:p>
          </p:txBody>
        </p:sp>
        <p:sp>
          <p:nvSpPr>
            <p:cNvPr id="7185" name="TextBox 15"/>
            <p:cNvSpPr txBox="1">
              <a:spLocks noChangeArrowheads="1"/>
            </p:cNvSpPr>
            <p:nvPr/>
          </p:nvSpPr>
          <p:spPr bwMode="auto">
            <a:xfrm>
              <a:off x="306345" y="2666252"/>
              <a:ext cx="1142227" cy="27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dirty="0">
                  <a:solidFill>
                    <a:srgbClr val="194965"/>
                  </a:solidFill>
                  <a:latin typeface="Tahoma" charset="0"/>
                  <a:ea typeface="ＭＳ Ｐゴシック" pitchFamily="1" charset="-128"/>
                </a:rPr>
                <a:t>Portland</a:t>
              </a:r>
            </a:p>
          </p:txBody>
        </p:sp>
      </p:grpSp>
      <p:sp>
        <p:nvSpPr>
          <p:cNvPr id="7174" name="Rectangle 4"/>
          <p:cNvSpPr>
            <a:spLocks noChangeArrowheads="1"/>
          </p:cNvSpPr>
          <p:nvPr/>
        </p:nvSpPr>
        <p:spPr bwMode="auto">
          <a:xfrm>
            <a:off x="6004457" y="1828799"/>
            <a:ext cx="6018210" cy="45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C00000"/>
              </a:buClr>
              <a:buFont typeface="Arial" pitchFamily="34" charset="0"/>
              <a:buChar char="•"/>
            </a:pPr>
            <a:r>
              <a:rPr lang="en-US" sz="2400" dirty="0">
                <a:latin typeface="Franklin Gothic Medium Cond" panose="020B0606030402020204" pitchFamily="34" charset="0"/>
              </a:rPr>
              <a:t>Over 25,000 miles of navigable waterways connecting 38 States</a:t>
            </a:r>
          </a:p>
          <a:p>
            <a:pPr marL="342900" indent="-342900">
              <a:spcBef>
                <a:spcPct val="20000"/>
              </a:spcBef>
              <a:buClr>
                <a:srgbClr val="C00000"/>
              </a:buClr>
              <a:buFont typeface="Arial" pitchFamily="34" charset="0"/>
              <a:buChar char="•"/>
            </a:pPr>
            <a:r>
              <a:rPr lang="en-US" sz="2400" dirty="0">
                <a:latin typeface="Franklin Gothic Medium Cond" panose="020B0606030402020204" pitchFamily="34" charset="0"/>
              </a:rPr>
              <a:t>192 lock sites</a:t>
            </a:r>
          </a:p>
          <a:p>
            <a:pPr marL="342900" lvl="1" indent="-342900">
              <a:spcBef>
                <a:spcPct val="20000"/>
              </a:spcBef>
              <a:buClr>
                <a:srgbClr val="C00000"/>
              </a:buClr>
              <a:buFont typeface="Arial" pitchFamily="34" charset="0"/>
              <a:buChar char="•"/>
            </a:pPr>
            <a:r>
              <a:rPr lang="en-US" sz="2400" dirty="0">
                <a:latin typeface="Franklin Gothic Medium Cond" panose="020B0606030402020204" pitchFamily="34" charset="0"/>
              </a:rPr>
              <a:t>578 million tons of cargo transit the inland waterways</a:t>
            </a:r>
          </a:p>
          <a:p>
            <a:pPr marL="800100" lvl="2" indent="-342900">
              <a:spcBef>
                <a:spcPct val="20000"/>
              </a:spcBef>
              <a:buClr>
                <a:srgbClr val="C00000"/>
              </a:buClr>
              <a:buFont typeface="Wingdings" panose="05000000000000000000" pitchFamily="2" charset="2"/>
              <a:buChar char="ü"/>
            </a:pPr>
            <a:r>
              <a:rPr lang="en-US" sz="2000" dirty="0">
                <a:latin typeface="Franklin Gothic Medium Cond" panose="020B0606030402020204" pitchFamily="34" charset="0"/>
              </a:rPr>
              <a:t>More than 60% of the nation’s grain exports</a:t>
            </a:r>
          </a:p>
          <a:p>
            <a:pPr marL="800100" lvl="2" indent="-342900">
              <a:spcBef>
                <a:spcPct val="20000"/>
              </a:spcBef>
              <a:buClr>
                <a:srgbClr val="C00000"/>
              </a:buClr>
              <a:buFont typeface="Wingdings" panose="05000000000000000000" pitchFamily="2" charset="2"/>
              <a:buChar char="ü"/>
            </a:pPr>
            <a:r>
              <a:rPr lang="en-US" sz="2000" dirty="0">
                <a:latin typeface="Franklin Gothic Medium Cond" panose="020B0606030402020204" pitchFamily="34" charset="0"/>
              </a:rPr>
              <a:t>About 22% of domestic petroleum products</a:t>
            </a:r>
          </a:p>
          <a:p>
            <a:pPr marL="800100" lvl="2" indent="-342900">
              <a:spcBef>
                <a:spcPct val="20000"/>
              </a:spcBef>
              <a:buClr>
                <a:srgbClr val="C00000"/>
              </a:buClr>
              <a:buFont typeface="Wingdings" panose="05000000000000000000" pitchFamily="2" charset="2"/>
              <a:buChar char="ü"/>
            </a:pPr>
            <a:r>
              <a:rPr lang="en-US" sz="2000" dirty="0">
                <a:latin typeface="Franklin Gothic Medium Cond" panose="020B0606030402020204" pitchFamily="34" charset="0"/>
              </a:rPr>
              <a:t>20% of the coal used in electricity generation</a:t>
            </a:r>
          </a:p>
          <a:p>
            <a:pPr marL="342900" indent="-342900">
              <a:spcBef>
                <a:spcPct val="20000"/>
              </a:spcBef>
              <a:buClr>
                <a:srgbClr val="C00000"/>
              </a:buClr>
              <a:buFont typeface="Arial" pitchFamily="34" charset="0"/>
              <a:buChar char="•"/>
            </a:pPr>
            <a:r>
              <a:rPr lang="en-US" sz="2400" dirty="0">
                <a:latin typeface="Franklin Gothic Medium Cond" panose="020B0606030402020204" pitchFamily="34" charset="0"/>
              </a:rPr>
              <a:t>14% of all intercity freight, valued at nearly $232 billion.</a:t>
            </a:r>
          </a:p>
        </p:txBody>
      </p:sp>
      <p:sp>
        <p:nvSpPr>
          <p:cNvPr id="17" name="Rectangle 10">
            <a:extLst>
              <a:ext uri="{FF2B5EF4-FFF2-40B4-BE49-F238E27FC236}">
                <a16:creationId xmlns:a16="http://schemas.microsoft.com/office/drawing/2014/main" id="{8D85449D-708B-4372-A965-94E0E0175229}"/>
              </a:ext>
            </a:extLst>
          </p:cNvPr>
          <p:cNvSpPr>
            <a:spLocks noChangeArrowheads="1"/>
          </p:cNvSpPr>
          <p:nvPr/>
        </p:nvSpPr>
        <p:spPr bwMode="auto">
          <a:xfrm>
            <a:off x="8740144" y="6504184"/>
            <a:ext cx="34149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sz="1400" i="1" dirty="0">
                <a:latin typeface="Times New Roman" pitchFamily="18" charset="0"/>
              </a:rPr>
              <a:t>*updated with 2015 data</a:t>
            </a:r>
          </a:p>
        </p:txBody>
      </p:sp>
    </p:spTree>
    <p:extLst>
      <p:ext uri="{BB962C8B-B14F-4D97-AF65-F5344CB8AC3E}">
        <p14:creationId xmlns:p14="http://schemas.microsoft.com/office/powerpoint/2010/main" val="69451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Text Box 36"/>
          <p:cNvSpPr txBox="1">
            <a:spLocks noChangeArrowheads="1"/>
          </p:cNvSpPr>
          <p:nvPr/>
        </p:nvSpPr>
        <p:spPr bwMode="auto">
          <a:xfrm>
            <a:off x="0" y="488391"/>
            <a:ext cx="1219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defRPr/>
            </a:pPr>
            <a:r>
              <a:rPr lang="en-US" sz="4000" b="1" dirty="0">
                <a:latin typeface="Franklin Gothic Medium" panose="020B0603020102020204" pitchFamily="34" charset="0"/>
                <a:ea typeface="+mj-ea"/>
                <a:cs typeface="+mj-cs"/>
              </a:rPr>
              <a:t>Advantages of Inland Waterways Transport:</a:t>
            </a:r>
          </a:p>
        </p:txBody>
      </p:sp>
      <p:sp>
        <p:nvSpPr>
          <p:cNvPr id="5124" name="Rectangle 10"/>
          <p:cNvSpPr>
            <a:spLocks noChangeArrowheads="1"/>
          </p:cNvSpPr>
          <p:nvPr/>
        </p:nvSpPr>
        <p:spPr bwMode="auto">
          <a:xfrm>
            <a:off x="-24212" y="6423271"/>
            <a:ext cx="99161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a:latin typeface="Franklin Gothic Medium Cond" panose="020B0606030402020204" pitchFamily="34" charset="0"/>
              </a:rPr>
              <a:t>Source:  Texas Transportation Institute Center for Ports and Waterways, February 2017</a:t>
            </a:r>
          </a:p>
        </p:txBody>
      </p:sp>
      <p:pic>
        <p:nvPicPr>
          <p:cNvPr id="2" name="Picture 1"/>
          <p:cNvPicPr>
            <a:picLocks noChangeAspect="1"/>
          </p:cNvPicPr>
          <p:nvPr/>
        </p:nvPicPr>
        <p:blipFill>
          <a:blip r:embed="rId3"/>
          <a:stretch>
            <a:fillRect/>
          </a:stretch>
        </p:blipFill>
        <p:spPr>
          <a:xfrm>
            <a:off x="2361876" y="1447628"/>
            <a:ext cx="7468247" cy="3962743"/>
          </a:xfrm>
          <a:prstGeom prst="rect">
            <a:avLst/>
          </a:prstGeom>
        </p:spPr>
      </p:pic>
    </p:spTree>
    <p:extLst>
      <p:ext uri="{BB962C8B-B14F-4D97-AF65-F5344CB8AC3E}">
        <p14:creationId xmlns:p14="http://schemas.microsoft.com/office/powerpoint/2010/main" val="1098584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13612" y="1414097"/>
            <a:ext cx="6364776" cy="4029805"/>
          </a:xfrm>
          <a:prstGeom prst="rect">
            <a:avLst/>
          </a:prstGeom>
        </p:spPr>
      </p:pic>
      <p:sp>
        <p:nvSpPr>
          <p:cNvPr id="5" name="Text Box 36"/>
          <p:cNvSpPr txBox="1">
            <a:spLocks noChangeArrowheads="1"/>
          </p:cNvSpPr>
          <p:nvPr/>
        </p:nvSpPr>
        <p:spPr bwMode="auto">
          <a:xfrm>
            <a:off x="1" y="488163"/>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defRPr/>
            </a:pPr>
            <a:r>
              <a:rPr lang="en-US" sz="4000" b="1" dirty="0">
                <a:latin typeface="Franklin Gothic Medium" panose="020B0603020102020204" pitchFamily="34" charset="0"/>
                <a:ea typeface="+mj-ea"/>
                <a:cs typeface="+mj-cs"/>
              </a:rPr>
              <a:t>Advantages of Inland Waterways Transport:</a:t>
            </a:r>
          </a:p>
        </p:txBody>
      </p:sp>
      <p:sp>
        <p:nvSpPr>
          <p:cNvPr id="6" name="Rectangle 10"/>
          <p:cNvSpPr>
            <a:spLocks noChangeArrowheads="1"/>
          </p:cNvSpPr>
          <p:nvPr/>
        </p:nvSpPr>
        <p:spPr bwMode="auto">
          <a:xfrm>
            <a:off x="-24212" y="6423271"/>
            <a:ext cx="99161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a:latin typeface="Franklin Gothic Medium Cond" panose="020B0606030402020204" pitchFamily="34" charset="0"/>
              </a:rPr>
              <a:t>Source:  Texas Transportation Institute Center for Ports and Waterways, February 2017</a:t>
            </a:r>
          </a:p>
        </p:txBody>
      </p:sp>
    </p:spTree>
    <p:extLst>
      <p:ext uri="{BB962C8B-B14F-4D97-AF65-F5344CB8AC3E}">
        <p14:creationId xmlns:p14="http://schemas.microsoft.com/office/powerpoint/2010/main" val="373239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0"/>
          <p:cNvSpPr txBox="1">
            <a:spLocks noChangeArrowheads="1"/>
          </p:cNvSpPr>
          <p:nvPr/>
        </p:nvSpPr>
        <p:spPr bwMode="auto">
          <a:xfrm>
            <a:off x="2057400" y="228600"/>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4000" b="1" dirty="0">
                <a:latin typeface="Franklin Gothic Medium" panose="020B0603020102020204" pitchFamily="34" charset="0"/>
                <a:ea typeface="+mj-ea"/>
                <a:cs typeface="+mj-cs"/>
              </a:rPr>
              <a:t>Dry Cargo Capacity</a:t>
            </a:r>
          </a:p>
        </p:txBody>
      </p:sp>
      <p:pic>
        <p:nvPicPr>
          <p:cNvPr id="2" name="Picture 1"/>
          <p:cNvPicPr>
            <a:picLocks noChangeAspect="1"/>
          </p:cNvPicPr>
          <p:nvPr/>
        </p:nvPicPr>
        <p:blipFill>
          <a:blip r:embed="rId3"/>
          <a:stretch>
            <a:fillRect/>
          </a:stretch>
        </p:blipFill>
        <p:spPr>
          <a:xfrm>
            <a:off x="2303959" y="1590896"/>
            <a:ext cx="7584081" cy="3676207"/>
          </a:xfrm>
          <a:prstGeom prst="rect">
            <a:avLst/>
          </a:prstGeom>
        </p:spPr>
      </p:pic>
      <p:sp>
        <p:nvSpPr>
          <p:cNvPr id="5" name="Rectangle 10"/>
          <p:cNvSpPr>
            <a:spLocks noChangeArrowheads="1"/>
          </p:cNvSpPr>
          <p:nvPr/>
        </p:nvSpPr>
        <p:spPr bwMode="auto">
          <a:xfrm>
            <a:off x="-24212" y="6423271"/>
            <a:ext cx="99161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a:latin typeface="Franklin Gothic Medium Cond" panose="020B0606030402020204" pitchFamily="34" charset="0"/>
              </a:rPr>
              <a:t>Source:  Texas Transportation Institute Center for Ports and Waterways, February 2017</a:t>
            </a:r>
          </a:p>
        </p:txBody>
      </p:sp>
    </p:spTree>
    <p:extLst>
      <p:ext uri="{BB962C8B-B14F-4D97-AF65-F5344CB8AC3E}">
        <p14:creationId xmlns:p14="http://schemas.microsoft.com/office/powerpoint/2010/main" val="85199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2019300" y="359822"/>
            <a:ext cx="8229600" cy="708025"/>
          </a:xfrm>
        </p:spPr>
        <p:txBody>
          <a:bodyPr>
            <a:spAutoFit/>
          </a:bodyPr>
          <a:lstStyle/>
          <a:p>
            <a:pPr>
              <a:spcBef>
                <a:spcPct val="50000"/>
              </a:spcBef>
              <a:defRPr/>
            </a:pPr>
            <a:r>
              <a:rPr lang="en-US" sz="4000" dirty="0">
                <a:latin typeface="Franklin Gothic Medium" panose="020B0603020102020204" pitchFamily="34" charset="0"/>
              </a:rPr>
              <a:t>Fuel Efficiency</a:t>
            </a:r>
          </a:p>
        </p:txBody>
      </p:sp>
      <p:grpSp>
        <p:nvGrpSpPr>
          <p:cNvPr id="7171" name="Group 10"/>
          <p:cNvGrpSpPr>
            <a:grpSpLocks/>
          </p:cNvGrpSpPr>
          <p:nvPr/>
        </p:nvGrpSpPr>
        <p:grpSpPr bwMode="auto">
          <a:xfrm>
            <a:off x="3581400" y="1333500"/>
            <a:ext cx="5105400" cy="4191000"/>
            <a:chOff x="4900613" y="1828800"/>
            <a:chExt cx="3862387" cy="3186113"/>
          </a:xfrm>
        </p:grpSpPr>
        <p:pic>
          <p:nvPicPr>
            <p:cNvPr id="7174" name="Picture 7" descr="MPG_Chart_4yell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0613" y="1828800"/>
              <a:ext cx="3862387"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Box 7"/>
            <p:cNvSpPr txBox="1">
              <a:spLocks noChangeArrowheads="1"/>
            </p:cNvSpPr>
            <p:nvPr/>
          </p:nvSpPr>
          <p:spPr bwMode="auto">
            <a:xfrm>
              <a:off x="7534275" y="2886075"/>
              <a:ext cx="561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sz="2000" b="1" dirty="0">
                  <a:solidFill>
                    <a:schemeClr val="bg1"/>
                  </a:solidFill>
                  <a:latin typeface="Tahoma" pitchFamily="34" charset="0"/>
                  <a:ea typeface="ＭＳ Ｐゴシック" pitchFamily="34" charset="-128"/>
                </a:rPr>
                <a:t>647</a:t>
              </a:r>
            </a:p>
          </p:txBody>
        </p:sp>
        <p:sp>
          <p:nvSpPr>
            <p:cNvPr id="7176" name="TextBox 8"/>
            <p:cNvSpPr txBox="1">
              <a:spLocks noChangeArrowheads="1"/>
            </p:cNvSpPr>
            <p:nvPr/>
          </p:nvSpPr>
          <p:spPr bwMode="auto">
            <a:xfrm>
              <a:off x="7010400" y="3609975"/>
              <a:ext cx="561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sz="2000" b="1" dirty="0">
                  <a:solidFill>
                    <a:schemeClr val="bg1"/>
                  </a:solidFill>
                  <a:latin typeface="Tahoma" pitchFamily="34" charset="0"/>
                  <a:ea typeface="ＭＳ Ｐゴシック" pitchFamily="34" charset="-128"/>
                </a:rPr>
                <a:t>477</a:t>
              </a:r>
            </a:p>
          </p:txBody>
        </p:sp>
        <p:sp>
          <p:nvSpPr>
            <p:cNvPr id="7177" name="TextBox 9"/>
            <p:cNvSpPr txBox="1">
              <a:spLocks noChangeArrowheads="1"/>
            </p:cNvSpPr>
            <p:nvPr/>
          </p:nvSpPr>
          <p:spPr bwMode="auto">
            <a:xfrm>
              <a:off x="5962650" y="4352925"/>
              <a:ext cx="561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sz="2000" b="1" dirty="0">
                  <a:solidFill>
                    <a:schemeClr val="bg1"/>
                  </a:solidFill>
                  <a:latin typeface="Tahoma" pitchFamily="34" charset="0"/>
                  <a:ea typeface="ＭＳ Ｐゴシック" pitchFamily="34" charset="-128"/>
                </a:rPr>
                <a:t>145</a:t>
              </a:r>
            </a:p>
          </p:txBody>
        </p:sp>
      </p:grpSp>
      <p:sp>
        <p:nvSpPr>
          <p:cNvPr id="17416" name="Text Box 8"/>
          <p:cNvSpPr txBox="1">
            <a:spLocks noChangeArrowheads="1"/>
          </p:cNvSpPr>
          <p:nvPr/>
        </p:nvSpPr>
        <p:spPr bwMode="auto">
          <a:xfrm>
            <a:off x="3352800" y="5562601"/>
            <a:ext cx="571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defRPr/>
            </a:pPr>
            <a:r>
              <a:rPr lang="en-US" sz="2000" dirty="0">
                <a:latin typeface="Franklin Gothic Medium Cond" panose="020B0606030402020204" pitchFamily="34" charset="0"/>
              </a:rPr>
              <a:t>Ton-miles Traveled per Gallon of Fuel</a:t>
            </a:r>
          </a:p>
        </p:txBody>
      </p:sp>
      <p:sp>
        <p:nvSpPr>
          <p:cNvPr id="11" name="Rectangle 10"/>
          <p:cNvSpPr>
            <a:spLocks noChangeArrowheads="1"/>
          </p:cNvSpPr>
          <p:nvPr/>
        </p:nvSpPr>
        <p:spPr bwMode="auto">
          <a:xfrm>
            <a:off x="-24212" y="6423271"/>
            <a:ext cx="99161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a:latin typeface="Franklin Gothic Medium Cond" panose="020B0606030402020204" pitchFamily="34" charset="0"/>
              </a:rPr>
              <a:t>Source:  Texas Transportation Institute Center for Ports and Waterways, February 2017</a:t>
            </a:r>
          </a:p>
        </p:txBody>
      </p:sp>
    </p:spTree>
    <p:extLst>
      <p:ext uri="{BB962C8B-B14F-4D97-AF65-F5344CB8AC3E}">
        <p14:creationId xmlns:p14="http://schemas.microsoft.com/office/powerpoint/2010/main" val="1799155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mokestacks2"/>
          <p:cNvPicPr>
            <a:picLocks noChangeAspect="1" noChangeArrowheads="1"/>
          </p:cNvPicPr>
          <p:nvPr/>
        </p:nvPicPr>
        <p:blipFill rotWithShape="1">
          <a:blip r:embed="rId3">
            <a:extLst>
              <a:ext uri="{28A0092B-C50C-407E-A947-70E740481C1C}">
                <a14:useLocalDpi xmlns:a14="http://schemas.microsoft.com/office/drawing/2010/main" val="0"/>
              </a:ext>
            </a:extLst>
          </a:blip>
          <a:srcRect r="13448" b="10410"/>
          <a:stretch/>
        </p:blipFill>
        <p:spPr bwMode="auto">
          <a:xfrm>
            <a:off x="6994864" y="1353486"/>
            <a:ext cx="4347575" cy="45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itle 1"/>
          <p:cNvSpPr>
            <a:spLocks noGrp="1"/>
          </p:cNvSpPr>
          <p:nvPr>
            <p:ph type="title" idx="4294967295"/>
          </p:nvPr>
        </p:nvSpPr>
        <p:spPr>
          <a:xfrm>
            <a:off x="0" y="382289"/>
            <a:ext cx="12192000" cy="944563"/>
          </a:xfrm>
        </p:spPr>
        <p:txBody>
          <a:bodyPr>
            <a:noAutofit/>
          </a:bodyPr>
          <a:lstStyle/>
          <a:p>
            <a:pPr>
              <a:spcBef>
                <a:spcPct val="50000"/>
              </a:spcBef>
              <a:defRPr/>
            </a:pPr>
            <a:r>
              <a:rPr lang="en-US" sz="3600" dirty="0">
                <a:latin typeface="Franklin Gothic Medium" panose="020B0603020102020204" pitchFamily="34" charset="0"/>
              </a:rPr>
              <a:t>Cleaner Air Today is the Foundation for a Brighter Future</a:t>
            </a:r>
          </a:p>
        </p:txBody>
      </p:sp>
      <p:sp>
        <p:nvSpPr>
          <p:cNvPr id="10243" name="Content Placeholder 2"/>
          <p:cNvSpPr>
            <a:spLocks noGrp="1"/>
          </p:cNvSpPr>
          <p:nvPr>
            <p:ph idx="4294967295"/>
          </p:nvPr>
        </p:nvSpPr>
        <p:spPr>
          <a:xfrm>
            <a:off x="304800" y="2031180"/>
            <a:ext cx="6215849" cy="3687763"/>
          </a:xfrm>
        </p:spPr>
        <p:txBody>
          <a:bodyPr>
            <a:normAutofit/>
          </a:bodyPr>
          <a:lstStyle/>
          <a:p>
            <a:pPr marL="0" indent="0" eaLnBrk="1" hangingPunct="1">
              <a:buNone/>
            </a:pPr>
            <a:r>
              <a:rPr lang="en-US" sz="2200" dirty="0">
                <a:latin typeface="Franklin Gothic Medium Cond" panose="020B0606030402020204" pitchFamily="34" charset="0"/>
              </a:rPr>
              <a:t>One of the many ways that waterways keep Americans </a:t>
            </a:r>
            <a:br>
              <a:rPr lang="en-US" sz="2200" dirty="0">
                <a:latin typeface="Franklin Gothic Medium Cond" panose="020B0606030402020204" pitchFamily="34" charset="0"/>
              </a:rPr>
            </a:br>
            <a:r>
              <a:rPr lang="en-US" sz="2200" dirty="0">
                <a:latin typeface="Franklin Gothic Medium Cond" panose="020B0606030402020204" pitchFamily="34" charset="0"/>
              </a:rPr>
              <a:t>healthy is by reducing emissions of carbon dioxide and </a:t>
            </a:r>
            <a:br>
              <a:rPr lang="en-US" sz="2200" dirty="0">
                <a:latin typeface="Franklin Gothic Medium Cond" panose="020B0606030402020204" pitchFamily="34" charset="0"/>
              </a:rPr>
            </a:br>
            <a:r>
              <a:rPr lang="en-US" sz="2200" dirty="0">
                <a:latin typeface="Franklin Gothic Medium Cond" panose="020B0606030402020204" pitchFamily="34" charset="0"/>
              </a:rPr>
              <a:t>other pollutants</a:t>
            </a:r>
          </a:p>
          <a:p>
            <a:pPr eaLnBrk="1" hangingPunct="1"/>
            <a:r>
              <a:rPr lang="en-US" sz="2200" dirty="0">
                <a:latin typeface="Franklin Gothic Medium Cond" panose="020B0606030402020204" pitchFamily="34" charset="0"/>
              </a:rPr>
              <a:t>Railway transport generates 30% more carbon dioxide </a:t>
            </a:r>
            <a:br>
              <a:rPr lang="en-US" sz="2200" dirty="0">
                <a:latin typeface="Franklin Gothic Medium Cond" panose="020B0606030402020204" pitchFamily="34" charset="0"/>
              </a:rPr>
            </a:br>
            <a:r>
              <a:rPr lang="en-US" sz="2200" dirty="0">
                <a:latin typeface="Franklin Gothic Medium Cond" panose="020B0606030402020204" pitchFamily="34" charset="0"/>
              </a:rPr>
              <a:t>than barge transport.</a:t>
            </a:r>
          </a:p>
          <a:p>
            <a:pPr eaLnBrk="1" hangingPunct="1"/>
            <a:r>
              <a:rPr lang="en-US" sz="2200" dirty="0">
                <a:latin typeface="Franklin Gothic Medium Cond" panose="020B0606030402020204" pitchFamily="34" charset="0"/>
              </a:rPr>
              <a:t>Highway transport generates 1000% more emissions </a:t>
            </a:r>
            <a:br>
              <a:rPr lang="en-US" sz="2200" dirty="0">
                <a:latin typeface="Franklin Gothic Medium Cond" panose="020B0606030402020204" pitchFamily="34" charset="0"/>
              </a:rPr>
            </a:br>
            <a:r>
              <a:rPr lang="en-US" sz="2200" dirty="0">
                <a:latin typeface="Franklin Gothic Medium Cond" panose="020B0606030402020204" pitchFamily="34" charset="0"/>
              </a:rPr>
              <a:t>than barge transport.</a:t>
            </a:r>
          </a:p>
        </p:txBody>
      </p:sp>
      <p:sp>
        <p:nvSpPr>
          <p:cNvPr id="9" name="Rectangle 8"/>
          <p:cNvSpPr>
            <a:spLocks noChangeArrowheads="1"/>
          </p:cNvSpPr>
          <p:nvPr/>
        </p:nvSpPr>
        <p:spPr bwMode="auto">
          <a:xfrm>
            <a:off x="-24212" y="6423271"/>
            <a:ext cx="99161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a:latin typeface="Franklin Gothic Medium Cond" panose="020B0606030402020204" pitchFamily="34" charset="0"/>
              </a:rPr>
              <a:t>Source:  Texas Transportation Institute Center for Ports and Waterways, February 2017</a:t>
            </a:r>
          </a:p>
        </p:txBody>
      </p:sp>
    </p:spTree>
    <p:extLst>
      <p:ext uri="{BB962C8B-B14F-4D97-AF65-F5344CB8AC3E}">
        <p14:creationId xmlns:p14="http://schemas.microsoft.com/office/powerpoint/2010/main" val="4215381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095231B9BE4E45B1B6DF5D4AAF3B22" ma:contentTypeVersion="13" ma:contentTypeDescription="Create a new document." ma:contentTypeScope="" ma:versionID="7f29f43f7b40fcfdf1d950c44390912f">
  <xsd:schema xmlns:xsd="http://www.w3.org/2001/XMLSchema" xmlns:xs="http://www.w3.org/2001/XMLSchema" xmlns:p="http://schemas.microsoft.com/office/2006/metadata/properties" xmlns:ns3="b23d0b3a-dfb3-4121-93d7-77865cc11f2d" xmlns:ns4="2dfb1c50-f637-4522-b6ef-31ee27a4a16d" targetNamespace="http://schemas.microsoft.com/office/2006/metadata/properties" ma:root="true" ma:fieldsID="0144713ecf406d6b25409f5ff4022d9c" ns3:_="" ns4:_="">
    <xsd:import namespace="b23d0b3a-dfb3-4121-93d7-77865cc11f2d"/>
    <xsd:import namespace="2dfb1c50-f637-4522-b6ef-31ee27a4a16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3d0b3a-dfb3-4121-93d7-77865cc11f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fb1c50-f637-4522-b6ef-31ee27a4a16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18EC09-A891-45BC-B204-96D583E9159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C52B92F-9266-4AB5-B7F2-DEF658582973}">
  <ds:schemaRefs>
    <ds:schemaRef ds:uri="http://schemas.microsoft.com/sharepoint/v3/contenttype/forms"/>
  </ds:schemaRefs>
</ds:datastoreItem>
</file>

<file path=customXml/itemProps3.xml><?xml version="1.0" encoding="utf-8"?>
<ds:datastoreItem xmlns:ds="http://schemas.openxmlformats.org/officeDocument/2006/customXml" ds:itemID="{1C69B689-148A-4125-90F9-EB009A315655}">
  <ds:schemaRefs>
    <ds:schemaRef ds:uri="2dfb1c50-f637-4522-b6ef-31ee27a4a16d"/>
    <ds:schemaRef ds:uri="b23d0b3a-dfb3-4121-93d7-77865cc11f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471</TotalTime>
  <Words>2427</Words>
  <Application>Microsoft Office PowerPoint</Application>
  <PresentationFormat>Widescreen</PresentationFormat>
  <Paragraphs>322</Paragraphs>
  <Slides>36</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36</vt:i4>
      </vt:variant>
    </vt:vector>
  </HeadingPairs>
  <TitlesOfParts>
    <vt:vector size="49" baseType="lpstr">
      <vt:lpstr>Arial</vt:lpstr>
      <vt:lpstr>Bookman Old Style</vt:lpstr>
      <vt:lpstr>Calibri</vt:lpstr>
      <vt:lpstr>Cambria</vt:lpstr>
      <vt:lpstr>Franklin Gothic Book</vt:lpstr>
      <vt:lpstr>Franklin Gothic Demi</vt:lpstr>
      <vt:lpstr>Franklin Gothic Medium</vt:lpstr>
      <vt:lpstr>Franklin Gothic Medium Cond</vt:lpstr>
      <vt:lpstr>Tahoma</vt:lpstr>
      <vt:lpstr>Times New Roman</vt:lpstr>
      <vt:lpstr>Wingdings</vt:lpstr>
      <vt:lpstr>1_Custom Design</vt:lpstr>
      <vt:lpstr>Default Design</vt:lpstr>
      <vt:lpstr>PowerPoint Presentation</vt:lpstr>
      <vt:lpstr>Topics</vt:lpstr>
      <vt:lpstr>U.S. Inland Waterway System</vt:lpstr>
      <vt:lpstr>“Inland Marine Highway”</vt:lpstr>
      <vt:lpstr>PowerPoint Presentation</vt:lpstr>
      <vt:lpstr>PowerPoint Presentation</vt:lpstr>
      <vt:lpstr>PowerPoint Presentation</vt:lpstr>
      <vt:lpstr>Fuel Efficiency</vt:lpstr>
      <vt:lpstr>Cleaner Air Today is the Foundation for a Brighter Future</vt:lpstr>
      <vt:lpstr>Canal Barge Company: A Tech Start-Up</vt:lpstr>
      <vt:lpstr>CBC: One of the Largest and Most Diverse Privately -Owned Marine Transportation Companies in the U.S.</vt:lpstr>
      <vt:lpstr>Canal Barge Company, Inc.</vt:lpstr>
      <vt:lpstr>Safety First:  Because we have the Courage to Care!</vt:lpstr>
      <vt:lpstr>CBC Core Belief</vt:lpstr>
      <vt:lpstr>Mission Statement</vt:lpstr>
      <vt:lpstr>“Smart Diversification”  </vt:lpstr>
      <vt:lpstr>What We Move From Basic Materials to Space Age Material</vt:lpstr>
      <vt:lpstr>PowerPoint Presentation</vt:lpstr>
      <vt:lpstr>PowerPoint Presentation</vt:lpstr>
      <vt:lpstr> Liquid Cargo Services</vt:lpstr>
      <vt:lpstr>Dry Cargo Services</vt:lpstr>
      <vt:lpstr>Project Cargo Services – Inland and Offshore</vt:lpstr>
      <vt:lpstr>PowerPoint Presentation</vt:lpstr>
      <vt:lpstr>PowerPoint Presentation</vt:lpstr>
      <vt:lpstr>Wholly-owned harbor services subsidiary in Houston Harbor benefiting our customers by providing quality control and greater efficiency.</vt:lpstr>
      <vt:lpstr>PowerPoint Presentation</vt:lpstr>
      <vt:lpstr>PowerPoint Presentation</vt:lpstr>
      <vt:lpstr>Canal Barge Company Profile</vt:lpstr>
      <vt:lpstr>CBC  Inland Waterways System Map</vt:lpstr>
      <vt:lpstr>We’ve come a long way!</vt:lpstr>
      <vt:lpstr>Barge AND Rail</vt:lpstr>
      <vt:lpstr>Illinois River Closure</vt:lpstr>
      <vt:lpstr>Illinois River 2020 Lock Closure Overview</vt:lpstr>
      <vt:lpstr>CBC’s 120-120-120 Plan: Planning</vt:lpstr>
      <vt:lpstr>CBC’s 120-120-120 Plan: Execution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Thomas</dc:creator>
  <cp:lastModifiedBy>Merritt Lane</cp:lastModifiedBy>
  <cp:revision>40</cp:revision>
  <dcterms:created xsi:type="dcterms:W3CDTF">2020-10-02T18:17:02Z</dcterms:created>
  <dcterms:modified xsi:type="dcterms:W3CDTF">2020-10-09T19:35:29Z</dcterms:modified>
</cp:coreProperties>
</file>